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80"/>
  </p:notesMasterIdLst>
  <p:handoutMasterIdLst>
    <p:handoutMasterId r:id="rId81"/>
  </p:handoutMasterIdLst>
  <p:sldIdLst>
    <p:sldId id="256" r:id="rId5"/>
    <p:sldId id="363" r:id="rId6"/>
    <p:sldId id="296" r:id="rId7"/>
    <p:sldId id="297" r:id="rId8"/>
    <p:sldId id="298" r:id="rId9"/>
    <p:sldId id="299" r:id="rId10"/>
    <p:sldId id="385" r:id="rId11"/>
    <p:sldId id="295" r:id="rId12"/>
    <p:sldId id="364" r:id="rId13"/>
    <p:sldId id="300" r:id="rId14"/>
    <p:sldId id="302" r:id="rId15"/>
    <p:sldId id="304" r:id="rId16"/>
    <p:sldId id="303" r:id="rId17"/>
    <p:sldId id="306" r:id="rId18"/>
    <p:sldId id="305" r:id="rId19"/>
    <p:sldId id="307" r:id="rId20"/>
    <p:sldId id="308" r:id="rId21"/>
    <p:sldId id="309" r:id="rId22"/>
    <p:sldId id="311" r:id="rId23"/>
    <p:sldId id="365" r:id="rId24"/>
    <p:sldId id="312" r:id="rId25"/>
    <p:sldId id="375" r:id="rId26"/>
    <p:sldId id="313" r:id="rId27"/>
    <p:sldId id="314" r:id="rId28"/>
    <p:sldId id="370" r:id="rId29"/>
    <p:sldId id="376" r:id="rId30"/>
    <p:sldId id="315" r:id="rId31"/>
    <p:sldId id="369" r:id="rId32"/>
    <p:sldId id="366" r:id="rId33"/>
    <p:sldId id="368" r:id="rId34"/>
    <p:sldId id="346" r:id="rId35"/>
    <p:sldId id="348" r:id="rId36"/>
    <p:sldId id="371" r:id="rId37"/>
    <p:sldId id="362" r:id="rId38"/>
    <p:sldId id="260" r:id="rId39"/>
    <p:sldId id="262" r:id="rId40"/>
    <p:sldId id="338" r:id="rId41"/>
    <p:sldId id="261" r:id="rId42"/>
    <p:sldId id="288" r:id="rId43"/>
    <p:sldId id="272" r:id="rId44"/>
    <p:sldId id="265" r:id="rId45"/>
    <p:sldId id="279" r:id="rId46"/>
    <p:sldId id="280" r:id="rId47"/>
    <p:sldId id="372" r:id="rId48"/>
    <p:sldId id="386" r:id="rId49"/>
    <p:sldId id="387" r:id="rId50"/>
    <p:sldId id="388" r:id="rId51"/>
    <p:sldId id="268" r:id="rId52"/>
    <p:sldId id="389" r:id="rId53"/>
    <p:sldId id="367" r:id="rId54"/>
    <p:sldId id="377" r:id="rId55"/>
    <p:sldId id="259" r:id="rId56"/>
    <p:sldId id="301" r:id="rId57"/>
    <p:sldId id="357" r:id="rId58"/>
    <p:sldId id="358" r:id="rId59"/>
    <p:sldId id="342" r:id="rId60"/>
    <p:sldId id="359" r:id="rId61"/>
    <p:sldId id="360" r:id="rId62"/>
    <p:sldId id="316" r:id="rId63"/>
    <p:sldId id="343" r:id="rId64"/>
    <p:sldId id="318" r:id="rId65"/>
    <p:sldId id="319" r:id="rId66"/>
    <p:sldId id="320" r:id="rId67"/>
    <p:sldId id="335" r:id="rId68"/>
    <p:sldId id="336" r:id="rId69"/>
    <p:sldId id="337" r:id="rId70"/>
    <p:sldId id="361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74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223E7-0BC6-4DA9-887B-C104279B788D}" v="10" dt="2021-09-07T16:39:2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78731" autoAdjust="0"/>
  </p:normalViewPr>
  <p:slideViewPr>
    <p:cSldViewPr snapToGrid="0">
      <p:cViewPr varScale="1">
        <p:scale>
          <a:sx n="90" d="100"/>
          <a:sy n="90" d="100"/>
        </p:scale>
        <p:origin x="14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EC147-4C90-7941-B414-5F9829FBA883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85D1E29-AF1D-644F-B766-88881B50529A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gm:t>
    </dgm:pt>
    <dgm:pt modelId="{EFECEA02-8DBF-AF41-8AEF-DC2FA803EB3E}" type="parTrans" cxnId="{7600935C-0727-C443-863D-F08CE495C984}">
      <dgm:prSet/>
      <dgm:spPr/>
      <dgm:t>
        <a:bodyPr/>
        <a:lstStyle/>
        <a:p>
          <a:endParaRPr lang="fr-FR"/>
        </a:p>
      </dgm:t>
    </dgm:pt>
    <dgm:pt modelId="{5D7F1C5A-39F0-E442-B2C2-679C7A64ED3D}" type="sibTrans" cxnId="{7600935C-0727-C443-863D-F08CE495C984}">
      <dgm:prSet/>
      <dgm:spPr/>
      <dgm:t>
        <a:bodyPr/>
        <a:lstStyle/>
        <a:p>
          <a:endParaRPr lang="fr-FR"/>
        </a:p>
      </dgm:t>
    </dgm:pt>
    <dgm:pt modelId="{ACA68573-7421-B046-A30F-251205414D60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gm:t>
    </dgm:pt>
    <dgm:pt modelId="{206EDE0E-C4C9-0E46-8853-3981E66E3383}" type="parTrans" cxnId="{D6820858-A206-AA47-A772-23B74E2D35C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E98C85-977C-D049-8BC9-1D075BDA2030}" type="sibTrans" cxnId="{D6820858-A206-AA47-A772-23B74E2D35C4}">
      <dgm:prSet/>
      <dgm:spPr/>
      <dgm:t>
        <a:bodyPr/>
        <a:lstStyle/>
        <a:p>
          <a:endParaRPr lang="fr-FR"/>
        </a:p>
      </dgm:t>
    </dgm:pt>
    <dgm:pt modelId="{D02D4512-D6BB-B74F-A3C0-56965AE4272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gm:t>
    </dgm:pt>
    <dgm:pt modelId="{39F986AD-E44D-394A-99CC-F23FD58B25B0}" type="parTrans" cxnId="{D9366EEE-11C6-284B-A1E2-D4DDDDBEF476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6F6279E-F0C5-A847-9642-8A6E30A5D546}" type="sibTrans" cxnId="{D9366EEE-11C6-284B-A1E2-D4DDDDBEF476}">
      <dgm:prSet/>
      <dgm:spPr/>
      <dgm:t>
        <a:bodyPr/>
        <a:lstStyle/>
        <a:p>
          <a:endParaRPr lang="fr-FR"/>
        </a:p>
      </dgm:t>
    </dgm:pt>
    <dgm:pt modelId="{3ED61FD3-6EF7-7A4A-9D54-15CC210ABAF7}">
      <dgm:prSet phldrT="[Texte]"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gm:t>
    </dgm:pt>
    <dgm:pt modelId="{4EAF688B-FC93-7447-8B12-34C68D4CF794}" type="parTrans" cxnId="{6E527EA9-B59E-DF42-91F3-B4271B95881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FD0766A-B946-2147-A9D5-00A9AF54DCB9}" type="sibTrans" cxnId="{6E527EA9-B59E-DF42-91F3-B4271B95881F}">
      <dgm:prSet/>
      <dgm:spPr/>
      <dgm:t>
        <a:bodyPr/>
        <a:lstStyle/>
        <a:p>
          <a:endParaRPr lang="fr-FR"/>
        </a:p>
      </dgm:t>
    </dgm:pt>
    <dgm:pt modelId="{A4DE4802-7513-9347-A0B7-83A7E3B1486B}">
      <dgm:prSet/>
      <dgm:spPr/>
      <dgm:t>
        <a:bodyPr/>
        <a:lstStyle/>
        <a:p>
          <a:r>
            <a:rPr lang="fr-FR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gm:t>
    </dgm:pt>
    <dgm:pt modelId="{F2E1ED96-62D8-CC45-8CE1-E29D6264C6DF}" type="parTrans" cxnId="{7ED36F7F-5D16-2243-83D4-488AD458F30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CCE6910-CCE2-4148-908E-76FA1E5F157D}" type="sibTrans" cxnId="{7ED36F7F-5D16-2243-83D4-488AD458F304}">
      <dgm:prSet/>
      <dgm:spPr/>
      <dgm:t>
        <a:bodyPr/>
        <a:lstStyle/>
        <a:p>
          <a:endParaRPr lang="fr-FR"/>
        </a:p>
      </dgm:t>
    </dgm:pt>
    <dgm:pt modelId="{11D52628-6140-8944-B254-481C78029CB2}" type="pres">
      <dgm:prSet presAssocID="{E79EC147-4C90-7941-B414-5F9829FBA88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E33EA2B-4DEB-3A4A-9C5B-30B6CB873EA4}" type="pres">
      <dgm:prSet presAssocID="{B85D1E29-AF1D-644F-B766-88881B50529A}" presName="singleCycle" presStyleCnt="0"/>
      <dgm:spPr/>
    </dgm:pt>
    <dgm:pt modelId="{CCED4792-A8AB-C044-883B-5AE7B12A62B8}" type="pres">
      <dgm:prSet presAssocID="{B85D1E29-AF1D-644F-B766-88881B50529A}" presName="singleCenter" presStyleLbl="node1" presStyleIdx="0" presStyleCnt="5" custScaleX="120340" custScaleY="103395">
        <dgm:presLayoutVars>
          <dgm:chMax val="7"/>
          <dgm:chPref val="7"/>
        </dgm:presLayoutVars>
      </dgm:prSet>
      <dgm:spPr/>
    </dgm:pt>
    <dgm:pt modelId="{631C3040-6D98-9E49-A9CF-DD5C725DFD15}" type="pres">
      <dgm:prSet presAssocID="{206EDE0E-C4C9-0E46-8853-3981E66E3383}" presName="Name56" presStyleLbl="parChTrans1D2" presStyleIdx="0" presStyleCnt="4"/>
      <dgm:spPr/>
    </dgm:pt>
    <dgm:pt modelId="{ACC135C7-FB58-1E44-A4D5-864C2D26F83B}" type="pres">
      <dgm:prSet presAssocID="{ACA68573-7421-B046-A30F-251205414D60}" presName="text0" presStyleLbl="node1" presStyleIdx="1" presStyleCnt="5" custScaleX="246576" custRadScaleRad="92115" custRadScaleInc="-1352">
        <dgm:presLayoutVars>
          <dgm:bulletEnabled val="1"/>
        </dgm:presLayoutVars>
      </dgm:prSet>
      <dgm:spPr/>
    </dgm:pt>
    <dgm:pt modelId="{46DC84E0-01E3-F745-8029-14378873355D}" type="pres">
      <dgm:prSet presAssocID="{39F986AD-E44D-394A-99CC-F23FD58B25B0}" presName="Name56" presStyleLbl="parChTrans1D2" presStyleIdx="1" presStyleCnt="4"/>
      <dgm:spPr/>
    </dgm:pt>
    <dgm:pt modelId="{B64FD0F0-16D9-8949-B8F0-6A9CAF6F1846}" type="pres">
      <dgm:prSet presAssocID="{D02D4512-D6BB-B74F-A3C0-56965AE42727}" presName="text0" presStyleLbl="node1" presStyleIdx="2" presStyleCnt="5" custScaleX="206193" custRadScaleRad="127917" custRadScaleInc="591">
        <dgm:presLayoutVars>
          <dgm:bulletEnabled val="1"/>
        </dgm:presLayoutVars>
      </dgm:prSet>
      <dgm:spPr/>
    </dgm:pt>
    <dgm:pt modelId="{CB7395AE-0817-8F4B-A32A-6B10068DC427}" type="pres">
      <dgm:prSet presAssocID="{4EAF688B-FC93-7447-8B12-34C68D4CF794}" presName="Name56" presStyleLbl="parChTrans1D2" presStyleIdx="2" presStyleCnt="4"/>
      <dgm:spPr/>
    </dgm:pt>
    <dgm:pt modelId="{68F104BA-B0E5-7B47-B472-A34C9BAA0201}" type="pres">
      <dgm:prSet presAssocID="{3ED61FD3-6EF7-7A4A-9D54-15CC210ABAF7}" presName="text0" presStyleLbl="node1" presStyleIdx="3" presStyleCnt="5" custScaleX="276321" custRadScaleRad="93299" custRadScaleInc="853">
        <dgm:presLayoutVars>
          <dgm:bulletEnabled val="1"/>
        </dgm:presLayoutVars>
      </dgm:prSet>
      <dgm:spPr/>
    </dgm:pt>
    <dgm:pt modelId="{85508F16-03ED-C947-8870-66F41363FAEB}" type="pres">
      <dgm:prSet presAssocID="{F2E1ED96-62D8-CC45-8CE1-E29D6264C6DF}" presName="Name56" presStyleLbl="parChTrans1D2" presStyleIdx="3" presStyleCnt="4"/>
      <dgm:spPr/>
    </dgm:pt>
    <dgm:pt modelId="{B82B336E-63E7-1444-9D19-0C0255872761}" type="pres">
      <dgm:prSet presAssocID="{A4DE4802-7513-9347-A0B7-83A7E3B1486B}" presName="text0" presStyleLbl="node1" presStyleIdx="4" presStyleCnt="5" custScaleX="182820" custRadScaleRad="123987" custRadScaleInc="-610">
        <dgm:presLayoutVars>
          <dgm:bulletEnabled val="1"/>
        </dgm:presLayoutVars>
      </dgm:prSet>
      <dgm:spPr/>
    </dgm:pt>
  </dgm:ptLst>
  <dgm:cxnLst>
    <dgm:cxn modelId="{5D3DEB0F-6E8E-AE4D-8D84-F11747FD87D8}" type="presOf" srcId="{F2E1ED96-62D8-CC45-8CE1-E29D6264C6DF}" destId="{85508F16-03ED-C947-8870-66F41363FAEB}" srcOrd="0" destOrd="0" presId="urn:microsoft.com/office/officeart/2008/layout/RadialCluster"/>
    <dgm:cxn modelId="{73A80915-73D0-9545-85DF-43ECC7A4FF28}" type="presOf" srcId="{A4DE4802-7513-9347-A0B7-83A7E3B1486B}" destId="{B82B336E-63E7-1444-9D19-0C0255872761}" srcOrd="0" destOrd="0" presId="urn:microsoft.com/office/officeart/2008/layout/RadialCluster"/>
    <dgm:cxn modelId="{2AD0EC1C-DD54-0947-AA2E-CA0DFCE3151C}" type="presOf" srcId="{E79EC147-4C90-7941-B414-5F9829FBA883}" destId="{11D52628-6140-8944-B254-481C78029CB2}" srcOrd="0" destOrd="0" presId="urn:microsoft.com/office/officeart/2008/layout/RadialCluster"/>
    <dgm:cxn modelId="{8E25E91F-7C6D-9C4E-AE4E-A8CE7313B91A}" type="presOf" srcId="{B85D1E29-AF1D-644F-B766-88881B50529A}" destId="{CCED4792-A8AB-C044-883B-5AE7B12A62B8}" srcOrd="0" destOrd="0" presId="urn:microsoft.com/office/officeart/2008/layout/RadialCluster"/>
    <dgm:cxn modelId="{7600935C-0727-C443-863D-F08CE495C984}" srcId="{E79EC147-4C90-7941-B414-5F9829FBA883}" destId="{B85D1E29-AF1D-644F-B766-88881B50529A}" srcOrd="0" destOrd="0" parTransId="{EFECEA02-8DBF-AF41-8AEF-DC2FA803EB3E}" sibTransId="{5D7F1C5A-39F0-E442-B2C2-679C7A64ED3D}"/>
    <dgm:cxn modelId="{D6820858-A206-AA47-A772-23B74E2D35C4}" srcId="{B85D1E29-AF1D-644F-B766-88881B50529A}" destId="{ACA68573-7421-B046-A30F-251205414D60}" srcOrd="0" destOrd="0" parTransId="{206EDE0E-C4C9-0E46-8853-3981E66E3383}" sibTransId="{E2E98C85-977C-D049-8BC9-1D075BDA2030}"/>
    <dgm:cxn modelId="{7ED36F7F-5D16-2243-83D4-488AD458F304}" srcId="{B85D1E29-AF1D-644F-B766-88881B50529A}" destId="{A4DE4802-7513-9347-A0B7-83A7E3B1486B}" srcOrd="3" destOrd="0" parTransId="{F2E1ED96-62D8-CC45-8CE1-E29D6264C6DF}" sibTransId="{1CCE6910-CCE2-4148-908E-76FA1E5F157D}"/>
    <dgm:cxn modelId="{80CE92A0-B91A-914B-9288-2743560A08D2}" type="presOf" srcId="{206EDE0E-C4C9-0E46-8853-3981E66E3383}" destId="{631C3040-6D98-9E49-A9CF-DD5C725DFD15}" srcOrd="0" destOrd="0" presId="urn:microsoft.com/office/officeart/2008/layout/RadialCluster"/>
    <dgm:cxn modelId="{6E527EA9-B59E-DF42-91F3-B4271B95881F}" srcId="{B85D1E29-AF1D-644F-B766-88881B50529A}" destId="{3ED61FD3-6EF7-7A4A-9D54-15CC210ABAF7}" srcOrd="2" destOrd="0" parTransId="{4EAF688B-FC93-7447-8B12-34C68D4CF794}" sibTransId="{EFD0766A-B946-2147-A9D5-00A9AF54DCB9}"/>
    <dgm:cxn modelId="{16BA3FAD-F700-7D42-AA4D-069C5DD40714}" type="presOf" srcId="{ACA68573-7421-B046-A30F-251205414D60}" destId="{ACC135C7-FB58-1E44-A4D5-864C2D26F83B}" srcOrd="0" destOrd="0" presId="urn:microsoft.com/office/officeart/2008/layout/RadialCluster"/>
    <dgm:cxn modelId="{EAB4AFAD-4D7C-834A-8986-3B5615777F89}" type="presOf" srcId="{3ED61FD3-6EF7-7A4A-9D54-15CC210ABAF7}" destId="{68F104BA-B0E5-7B47-B472-A34C9BAA0201}" srcOrd="0" destOrd="0" presId="urn:microsoft.com/office/officeart/2008/layout/RadialCluster"/>
    <dgm:cxn modelId="{8F7D49AF-0C2A-C04C-AAFF-E7BEF9534C8F}" type="presOf" srcId="{39F986AD-E44D-394A-99CC-F23FD58B25B0}" destId="{46DC84E0-01E3-F745-8029-14378873355D}" srcOrd="0" destOrd="0" presId="urn:microsoft.com/office/officeart/2008/layout/RadialCluster"/>
    <dgm:cxn modelId="{436FCFBE-336D-7047-8002-7197B374D1AE}" type="presOf" srcId="{D02D4512-D6BB-B74F-A3C0-56965AE42727}" destId="{B64FD0F0-16D9-8949-B8F0-6A9CAF6F1846}" srcOrd="0" destOrd="0" presId="urn:microsoft.com/office/officeart/2008/layout/RadialCluster"/>
    <dgm:cxn modelId="{B0B657D8-A470-E749-A75B-6118D07EC08A}" type="presOf" srcId="{4EAF688B-FC93-7447-8B12-34C68D4CF794}" destId="{CB7395AE-0817-8F4B-A32A-6B10068DC427}" srcOrd="0" destOrd="0" presId="urn:microsoft.com/office/officeart/2008/layout/RadialCluster"/>
    <dgm:cxn modelId="{D9366EEE-11C6-284B-A1E2-D4DDDDBEF476}" srcId="{B85D1E29-AF1D-644F-B766-88881B50529A}" destId="{D02D4512-D6BB-B74F-A3C0-56965AE42727}" srcOrd="1" destOrd="0" parTransId="{39F986AD-E44D-394A-99CC-F23FD58B25B0}" sibTransId="{F6F6279E-F0C5-A847-9642-8A6E30A5D546}"/>
    <dgm:cxn modelId="{417B6030-0786-F24D-AFAD-5DEE193A7D6A}" type="presParOf" srcId="{11D52628-6140-8944-B254-481C78029CB2}" destId="{FE33EA2B-4DEB-3A4A-9C5B-30B6CB873EA4}" srcOrd="0" destOrd="0" presId="urn:microsoft.com/office/officeart/2008/layout/RadialCluster"/>
    <dgm:cxn modelId="{00E1AA7E-189A-B349-A410-E8B41FC3B7DB}" type="presParOf" srcId="{FE33EA2B-4DEB-3A4A-9C5B-30B6CB873EA4}" destId="{CCED4792-A8AB-C044-883B-5AE7B12A62B8}" srcOrd="0" destOrd="0" presId="urn:microsoft.com/office/officeart/2008/layout/RadialCluster"/>
    <dgm:cxn modelId="{CF8178CC-F217-CE4D-A437-0CB291A92013}" type="presParOf" srcId="{FE33EA2B-4DEB-3A4A-9C5B-30B6CB873EA4}" destId="{631C3040-6D98-9E49-A9CF-DD5C725DFD15}" srcOrd="1" destOrd="0" presId="urn:microsoft.com/office/officeart/2008/layout/RadialCluster"/>
    <dgm:cxn modelId="{D825103A-2392-9D48-B254-EA5C6E505F41}" type="presParOf" srcId="{FE33EA2B-4DEB-3A4A-9C5B-30B6CB873EA4}" destId="{ACC135C7-FB58-1E44-A4D5-864C2D26F83B}" srcOrd="2" destOrd="0" presId="urn:microsoft.com/office/officeart/2008/layout/RadialCluster"/>
    <dgm:cxn modelId="{D9CEC03B-F543-3840-8CC0-83AAE0A6E7F8}" type="presParOf" srcId="{FE33EA2B-4DEB-3A4A-9C5B-30B6CB873EA4}" destId="{46DC84E0-01E3-F745-8029-14378873355D}" srcOrd="3" destOrd="0" presId="urn:microsoft.com/office/officeart/2008/layout/RadialCluster"/>
    <dgm:cxn modelId="{B37E4074-F5FB-1C4A-BEA0-539583EB1BBF}" type="presParOf" srcId="{FE33EA2B-4DEB-3A4A-9C5B-30B6CB873EA4}" destId="{B64FD0F0-16D9-8949-B8F0-6A9CAF6F1846}" srcOrd="4" destOrd="0" presId="urn:microsoft.com/office/officeart/2008/layout/RadialCluster"/>
    <dgm:cxn modelId="{232D516C-8D2D-4B48-8EC2-DEF79ED0C337}" type="presParOf" srcId="{FE33EA2B-4DEB-3A4A-9C5B-30B6CB873EA4}" destId="{CB7395AE-0817-8F4B-A32A-6B10068DC427}" srcOrd="5" destOrd="0" presId="urn:microsoft.com/office/officeart/2008/layout/RadialCluster"/>
    <dgm:cxn modelId="{6488F298-F019-3E42-BABD-B1EFD590E67D}" type="presParOf" srcId="{FE33EA2B-4DEB-3A4A-9C5B-30B6CB873EA4}" destId="{68F104BA-B0E5-7B47-B472-A34C9BAA0201}" srcOrd="6" destOrd="0" presId="urn:microsoft.com/office/officeart/2008/layout/RadialCluster"/>
    <dgm:cxn modelId="{396424B2-593D-ED41-8E3C-A877C20E63FE}" type="presParOf" srcId="{FE33EA2B-4DEB-3A4A-9C5B-30B6CB873EA4}" destId="{85508F16-03ED-C947-8870-66F41363FAEB}" srcOrd="7" destOrd="0" presId="urn:microsoft.com/office/officeart/2008/layout/RadialCluster"/>
    <dgm:cxn modelId="{C7277D3E-E96A-244B-9089-A6122BA1CBB2}" type="presParOf" srcId="{FE33EA2B-4DEB-3A4A-9C5B-30B6CB873EA4}" destId="{B82B336E-63E7-1444-9D19-0C025587276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135FC-A25A-0B48-8028-2EEB60884E49}" type="doc">
      <dgm:prSet loTypeId="urn:microsoft.com/office/officeart/2005/8/layout/pyramid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17F93F31-1E77-684B-8D5C-C228DD97A770}">
      <dgm:prSet/>
      <dgm:spPr/>
      <dgm:t>
        <a:bodyPr/>
        <a:lstStyle/>
        <a:p>
          <a:pPr rtl="0"/>
          <a:r>
            <a:rPr lang="fr-FR" dirty="0"/>
            <a:t>Médecins (clinicien et biologiste)</a:t>
          </a:r>
        </a:p>
      </dgm:t>
    </dgm:pt>
    <dgm:pt modelId="{E0961DB2-AFBD-0047-A6D7-D66C1DFDB0E9}" type="parTrans" cxnId="{17E0D2C6-7070-AD41-A164-4B7BE1A9CCE5}">
      <dgm:prSet/>
      <dgm:spPr/>
      <dgm:t>
        <a:bodyPr/>
        <a:lstStyle/>
        <a:p>
          <a:endParaRPr lang="fr-FR"/>
        </a:p>
      </dgm:t>
    </dgm:pt>
    <dgm:pt modelId="{EEF26735-88D2-DE49-ACA3-981B6B3DD09F}" type="sibTrans" cxnId="{17E0D2C6-7070-AD41-A164-4B7BE1A9CCE5}">
      <dgm:prSet/>
      <dgm:spPr/>
      <dgm:t>
        <a:bodyPr/>
        <a:lstStyle/>
        <a:p>
          <a:endParaRPr lang="fr-FR"/>
        </a:p>
      </dgm:t>
    </dgm:pt>
    <dgm:pt modelId="{D1A6DD58-ADEB-2E4D-8F14-B6474BC285C2}">
      <dgm:prSet/>
      <dgm:spPr/>
      <dgm:t>
        <a:bodyPr/>
        <a:lstStyle/>
        <a:p>
          <a:r>
            <a:rPr lang="fr-FR" dirty="0"/>
            <a:t>ARS</a:t>
          </a:r>
        </a:p>
      </dgm:t>
    </dgm:pt>
    <dgm:pt modelId="{336FC8E6-0E98-ED49-904E-527A0EB96513}" type="parTrans" cxnId="{25057F6F-60AB-8944-8B18-E76304C9BC13}">
      <dgm:prSet/>
      <dgm:spPr/>
      <dgm:t>
        <a:bodyPr/>
        <a:lstStyle/>
        <a:p>
          <a:endParaRPr lang="fr-FR"/>
        </a:p>
      </dgm:t>
    </dgm:pt>
    <dgm:pt modelId="{5619CA2A-D5A3-1C4E-9210-D07858E67811}" type="sibTrans" cxnId="{25057F6F-60AB-8944-8B18-E76304C9BC13}">
      <dgm:prSet/>
      <dgm:spPr/>
      <dgm:t>
        <a:bodyPr/>
        <a:lstStyle/>
        <a:p>
          <a:endParaRPr lang="fr-FR"/>
        </a:p>
      </dgm:t>
    </dgm:pt>
    <dgm:pt modelId="{2F92185F-ECD7-0044-983B-54BFDCD04646}">
      <dgm:prSet/>
      <dgm:spPr/>
      <dgm:t>
        <a:bodyPr/>
        <a:lstStyle/>
        <a:p>
          <a:r>
            <a:rPr lang="fr-FR" dirty="0"/>
            <a:t>InVS</a:t>
          </a:r>
        </a:p>
      </dgm:t>
    </dgm:pt>
    <dgm:pt modelId="{1E6011FA-E0FB-F849-A6DC-E25AB8FD6AD9}" type="parTrans" cxnId="{4494EA77-24F5-094F-B79D-D36338EA1184}">
      <dgm:prSet/>
      <dgm:spPr/>
      <dgm:t>
        <a:bodyPr/>
        <a:lstStyle/>
        <a:p>
          <a:endParaRPr lang="fr-FR"/>
        </a:p>
      </dgm:t>
    </dgm:pt>
    <dgm:pt modelId="{B7295BED-8FE2-2345-B1C2-3C5D94E88A40}" type="sibTrans" cxnId="{4494EA77-24F5-094F-B79D-D36338EA1184}">
      <dgm:prSet/>
      <dgm:spPr/>
      <dgm:t>
        <a:bodyPr/>
        <a:lstStyle/>
        <a:p>
          <a:endParaRPr lang="fr-FR"/>
        </a:p>
      </dgm:t>
    </dgm:pt>
    <dgm:pt modelId="{A9CA2651-50C1-5043-ACE9-FECD38D57CC1}" type="pres">
      <dgm:prSet presAssocID="{D98135FC-A25A-0B48-8028-2EEB60884E49}" presName="Name0" presStyleCnt="0">
        <dgm:presLayoutVars>
          <dgm:dir/>
          <dgm:animLvl val="lvl"/>
          <dgm:resizeHandles val="exact"/>
        </dgm:presLayoutVars>
      </dgm:prSet>
      <dgm:spPr/>
    </dgm:pt>
    <dgm:pt modelId="{995D3CEE-4E1D-E348-AFE8-1F147C79B75A}" type="pres">
      <dgm:prSet presAssocID="{17F93F31-1E77-684B-8D5C-C228DD97A770}" presName="Name8" presStyleCnt="0"/>
      <dgm:spPr/>
    </dgm:pt>
    <dgm:pt modelId="{3EFE2C19-9057-7347-A4C8-05DC451F49E5}" type="pres">
      <dgm:prSet presAssocID="{17F93F31-1E77-684B-8D5C-C228DD97A770}" presName="level" presStyleLbl="node1" presStyleIdx="0" presStyleCnt="3">
        <dgm:presLayoutVars>
          <dgm:chMax val="1"/>
          <dgm:bulletEnabled val="1"/>
        </dgm:presLayoutVars>
      </dgm:prSet>
      <dgm:spPr/>
    </dgm:pt>
    <dgm:pt modelId="{56AA3845-769D-9C46-A754-3875381F7FDE}" type="pres">
      <dgm:prSet presAssocID="{17F93F31-1E77-684B-8D5C-C228DD97A77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9879DC9-DC69-E44B-A5DB-8BBD526A9142}" type="pres">
      <dgm:prSet presAssocID="{D1A6DD58-ADEB-2E4D-8F14-B6474BC285C2}" presName="Name8" presStyleCnt="0"/>
      <dgm:spPr/>
    </dgm:pt>
    <dgm:pt modelId="{21A559D0-C13E-0146-BFD8-EBF762937EFF}" type="pres">
      <dgm:prSet presAssocID="{D1A6DD58-ADEB-2E4D-8F14-B6474BC285C2}" presName="level" presStyleLbl="node1" presStyleIdx="1" presStyleCnt="3">
        <dgm:presLayoutVars>
          <dgm:chMax val="1"/>
          <dgm:bulletEnabled val="1"/>
        </dgm:presLayoutVars>
      </dgm:prSet>
      <dgm:spPr/>
    </dgm:pt>
    <dgm:pt modelId="{6D446CBF-8063-5D40-ACA6-68556E33FAD1}" type="pres">
      <dgm:prSet presAssocID="{D1A6DD58-ADEB-2E4D-8F14-B6474BC285C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459C53E-FEF9-F14F-9A8D-F3CFF83031D7}" type="pres">
      <dgm:prSet presAssocID="{2F92185F-ECD7-0044-983B-54BFDCD04646}" presName="Name8" presStyleCnt="0"/>
      <dgm:spPr/>
    </dgm:pt>
    <dgm:pt modelId="{DD03AC38-88D0-A74B-9466-4794AF5D64AD}" type="pres">
      <dgm:prSet presAssocID="{2F92185F-ECD7-0044-983B-54BFDCD04646}" presName="level" presStyleLbl="node1" presStyleIdx="2" presStyleCnt="3">
        <dgm:presLayoutVars>
          <dgm:chMax val="1"/>
          <dgm:bulletEnabled val="1"/>
        </dgm:presLayoutVars>
      </dgm:prSet>
      <dgm:spPr/>
    </dgm:pt>
    <dgm:pt modelId="{AEF33D42-049F-7F4B-A1A5-10832C4089ED}" type="pres">
      <dgm:prSet presAssocID="{2F92185F-ECD7-0044-983B-54BFDCD046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F534601-915D-D74A-AAC3-564944C728EB}" type="presOf" srcId="{D1A6DD58-ADEB-2E4D-8F14-B6474BC285C2}" destId="{21A559D0-C13E-0146-BFD8-EBF762937EFF}" srcOrd="0" destOrd="0" presId="urn:microsoft.com/office/officeart/2005/8/layout/pyramid3"/>
    <dgm:cxn modelId="{358A3A0E-425D-FF4E-B57C-E647CA19D736}" type="presOf" srcId="{D1A6DD58-ADEB-2E4D-8F14-B6474BC285C2}" destId="{6D446CBF-8063-5D40-ACA6-68556E33FAD1}" srcOrd="1" destOrd="0" presId="urn:microsoft.com/office/officeart/2005/8/layout/pyramid3"/>
    <dgm:cxn modelId="{DF48CA13-3429-D046-8FCF-494322A2A924}" type="presOf" srcId="{17F93F31-1E77-684B-8D5C-C228DD97A770}" destId="{3EFE2C19-9057-7347-A4C8-05DC451F49E5}" srcOrd="0" destOrd="0" presId="urn:microsoft.com/office/officeart/2005/8/layout/pyramid3"/>
    <dgm:cxn modelId="{DF7F0F2E-5FDD-F146-B992-3BA304E022EB}" type="presOf" srcId="{2F92185F-ECD7-0044-983B-54BFDCD04646}" destId="{AEF33D42-049F-7F4B-A1A5-10832C4089ED}" srcOrd="1" destOrd="0" presId="urn:microsoft.com/office/officeart/2005/8/layout/pyramid3"/>
    <dgm:cxn modelId="{DBF7CF3E-AFA3-E349-81D1-DC028B9737AD}" type="presOf" srcId="{2F92185F-ECD7-0044-983B-54BFDCD04646}" destId="{DD03AC38-88D0-A74B-9466-4794AF5D64AD}" srcOrd="0" destOrd="0" presId="urn:microsoft.com/office/officeart/2005/8/layout/pyramid3"/>
    <dgm:cxn modelId="{25057F6F-60AB-8944-8B18-E76304C9BC13}" srcId="{D98135FC-A25A-0B48-8028-2EEB60884E49}" destId="{D1A6DD58-ADEB-2E4D-8F14-B6474BC285C2}" srcOrd="1" destOrd="0" parTransId="{336FC8E6-0E98-ED49-904E-527A0EB96513}" sibTransId="{5619CA2A-D5A3-1C4E-9210-D07858E67811}"/>
    <dgm:cxn modelId="{4494EA77-24F5-094F-B79D-D36338EA1184}" srcId="{D98135FC-A25A-0B48-8028-2EEB60884E49}" destId="{2F92185F-ECD7-0044-983B-54BFDCD04646}" srcOrd="2" destOrd="0" parTransId="{1E6011FA-E0FB-F849-A6DC-E25AB8FD6AD9}" sibTransId="{B7295BED-8FE2-2345-B1C2-3C5D94E88A40}"/>
    <dgm:cxn modelId="{31420B7A-46AB-0B4C-BB4E-5A866CF06C78}" type="presOf" srcId="{17F93F31-1E77-684B-8D5C-C228DD97A770}" destId="{56AA3845-769D-9C46-A754-3875381F7FDE}" srcOrd="1" destOrd="0" presId="urn:microsoft.com/office/officeart/2005/8/layout/pyramid3"/>
    <dgm:cxn modelId="{644DC6BD-1F47-7442-88A3-8C26A99F1CDC}" type="presOf" srcId="{D98135FC-A25A-0B48-8028-2EEB60884E49}" destId="{A9CA2651-50C1-5043-ACE9-FECD38D57CC1}" srcOrd="0" destOrd="0" presId="urn:microsoft.com/office/officeart/2005/8/layout/pyramid3"/>
    <dgm:cxn modelId="{17E0D2C6-7070-AD41-A164-4B7BE1A9CCE5}" srcId="{D98135FC-A25A-0B48-8028-2EEB60884E49}" destId="{17F93F31-1E77-684B-8D5C-C228DD97A770}" srcOrd="0" destOrd="0" parTransId="{E0961DB2-AFBD-0047-A6D7-D66C1DFDB0E9}" sibTransId="{EEF26735-88D2-DE49-ACA3-981B6B3DD09F}"/>
    <dgm:cxn modelId="{DE7BE57D-7DB8-3740-8267-6D0BC84841EA}" type="presParOf" srcId="{A9CA2651-50C1-5043-ACE9-FECD38D57CC1}" destId="{995D3CEE-4E1D-E348-AFE8-1F147C79B75A}" srcOrd="0" destOrd="0" presId="urn:microsoft.com/office/officeart/2005/8/layout/pyramid3"/>
    <dgm:cxn modelId="{84691CB1-2D77-7244-8175-D7D13B1538F6}" type="presParOf" srcId="{995D3CEE-4E1D-E348-AFE8-1F147C79B75A}" destId="{3EFE2C19-9057-7347-A4C8-05DC451F49E5}" srcOrd="0" destOrd="0" presId="urn:microsoft.com/office/officeart/2005/8/layout/pyramid3"/>
    <dgm:cxn modelId="{6B5EFC2B-E0DD-CC45-9837-AABAE3DC91C2}" type="presParOf" srcId="{995D3CEE-4E1D-E348-AFE8-1F147C79B75A}" destId="{56AA3845-769D-9C46-A754-3875381F7FDE}" srcOrd="1" destOrd="0" presId="urn:microsoft.com/office/officeart/2005/8/layout/pyramid3"/>
    <dgm:cxn modelId="{AF3A90C1-1069-8F4F-9705-86B949FF52D3}" type="presParOf" srcId="{A9CA2651-50C1-5043-ACE9-FECD38D57CC1}" destId="{F9879DC9-DC69-E44B-A5DB-8BBD526A9142}" srcOrd="1" destOrd="0" presId="urn:microsoft.com/office/officeart/2005/8/layout/pyramid3"/>
    <dgm:cxn modelId="{2313E452-BAAB-1B44-AD18-96D322ECB762}" type="presParOf" srcId="{F9879DC9-DC69-E44B-A5DB-8BBD526A9142}" destId="{21A559D0-C13E-0146-BFD8-EBF762937EFF}" srcOrd="0" destOrd="0" presId="urn:microsoft.com/office/officeart/2005/8/layout/pyramid3"/>
    <dgm:cxn modelId="{69CAD3BE-00C0-6E44-8602-A2E738AE1C96}" type="presParOf" srcId="{F9879DC9-DC69-E44B-A5DB-8BBD526A9142}" destId="{6D446CBF-8063-5D40-ACA6-68556E33FAD1}" srcOrd="1" destOrd="0" presId="urn:microsoft.com/office/officeart/2005/8/layout/pyramid3"/>
    <dgm:cxn modelId="{A1D5191F-3CF3-E14D-91DF-D8CBD27E8379}" type="presParOf" srcId="{A9CA2651-50C1-5043-ACE9-FECD38D57CC1}" destId="{F459C53E-FEF9-F14F-9A8D-F3CFF83031D7}" srcOrd="2" destOrd="0" presId="urn:microsoft.com/office/officeart/2005/8/layout/pyramid3"/>
    <dgm:cxn modelId="{0E68A25B-B385-FC48-AEBF-AFDEA9788EE2}" type="presParOf" srcId="{F459C53E-FEF9-F14F-9A8D-F3CFF83031D7}" destId="{DD03AC38-88D0-A74B-9466-4794AF5D64AD}" srcOrd="0" destOrd="0" presId="urn:microsoft.com/office/officeart/2005/8/layout/pyramid3"/>
    <dgm:cxn modelId="{3E5482B8-4301-254F-A3FF-5E4B168341FD}" type="presParOf" srcId="{F459C53E-FEF9-F14F-9A8D-F3CFF83031D7}" destId="{AEF33D42-049F-7F4B-A1A5-10832C4089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792-A8AB-C044-883B-5AE7B12A62B8}">
      <dsp:nvSpPr>
        <dsp:cNvPr id="0" name=""/>
        <dsp:cNvSpPr/>
      </dsp:nvSpPr>
      <dsp:spPr>
        <a:xfrm>
          <a:off x="3384378" y="1743968"/>
          <a:ext cx="1825438" cy="1568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Base de données</a:t>
          </a:r>
        </a:p>
      </dsp:txBody>
      <dsp:txXfrm>
        <a:off x="3460941" y="1820531"/>
        <a:ext cx="1672312" cy="1415273"/>
      </dsp:txXfrm>
    </dsp:sp>
    <dsp:sp modelId="{631C3040-6D98-9E49-A9CF-DD5C725DFD15}">
      <dsp:nvSpPr>
        <dsp:cNvPr id="0" name=""/>
        <dsp:cNvSpPr/>
      </dsp:nvSpPr>
      <dsp:spPr>
        <a:xfrm rot="16163496">
          <a:off x="4001808" y="1460037"/>
          <a:ext cx="567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789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35C7-FB58-1E44-A4D5-864C2D26F83B}">
      <dsp:nvSpPr>
        <dsp:cNvPr id="0" name=""/>
        <dsp:cNvSpPr/>
      </dsp:nvSpPr>
      <dsp:spPr>
        <a:xfrm>
          <a:off x="3024339" y="159782"/>
          <a:ext cx="2506009" cy="1016323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latin typeface="Verdana" panose="020B0604030504040204" pitchFamily="34" charset="0"/>
              <a:ea typeface="Verdana" panose="020B0604030504040204" pitchFamily="34" charset="0"/>
            </a:rPr>
            <a:t>collecte</a:t>
          </a:r>
        </a:p>
      </dsp:txBody>
      <dsp:txXfrm>
        <a:off x="3073952" y="209395"/>
        <a:ext cx="2406783" cy="917097"/>
      </dsp:txXfrm>
    </dsp:sp>
    <dsp:sp modelId="{46DC84E0-01E3-F745-8029-14378873355D}">
      <dsp:nvSpPr>
        <dsp:cNvPr id="0" name=""/>
        <dsp:cNvSpPr/>
      </dsp:nvSpPr>
      <dsp:spPr>
        <a:xfrm rot="15957">
          <a:off x="5209813" y="2533850"/>
          <a:ext cx="6228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841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D0F0-16D9-8949-B8F0-6A9CAF6F1846}">
      <dsp:nvSpPr>
        <dsp:cNvPr id="0" name=""/>
        <dsp:cNvSpPr/>
      </dsp:nvSpPr>
      <dsp:spPr>
        <a:xfrm>
          <a:off x="5832651" y="2031997"/>
          <a:ext cx="2095587" cy="101632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Verdana" panose="020B0604030504040204" pitchFamily="34" charset="0"/>
              <a:ea typeface="Verdana" panose="020B0604030504040204" pitchFamily="34" charset="0"/>
            </a:rPr>
            <a:t>Mise en forme (retraitement) </a:t>
          </a:r>
        </a:p>
      </dsp:txBody>
      <dsp:txXfrm>
        <a:off x="5882264" y="2081610"/>
        <a:ext cx="1996361" cy="917097"/>
      </dsp:txXfrm>
    </dsp:sp>
    <dsp:sp modelId="{CB7395AE-0817-8F4B-A32A-6B10068DC427}">
      <dsp:nvSpPr>
        <dsp:cNvPr id="0" name=""/>
        <dsp:cNvSpPr/>
      </dsp:nvSpPr>
      <dsp:spPr>
        <a:xfrm rot="5423031">
          <a:off x="3993936" y="3608285"/>
          <a:ext cx="5918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849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104BA-B0E5-7B47-B472-A34C9BAA0201}">
      <dsp:nvSpPr>
        <dsp:cNvPr id="0" name=""/>
        <dsp:cNvSpPr/>
      </dsp:nvSpPr>
      <dsp:spPr>
        <a:xfrm>
          <a:off x="2880316" y="3904204"/>
          <a:ext cx="2808315" cy="1016323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>
              <a:latin typeface="Verdana" panose="020B0604030504040204" pitchFamily="34" charset="0"/>
              <a:ea typeface="Verdana" panose="020B0604030504040204" pitchFamily="34" charset="0"/>
            </a:rPr>
            <a:t>production d’informations</a:t>
          </a:r>
        </a:p>
      </dsp:txBody>
      <dsp:txXfrm>
        <a:off x="2929929" y="3953817"/>
        <a:ext cx="2709089" cy="917097"/>
      </dsp:txXfrm>
    </dsp:sp>
    <dsp:sp modelId="{85508F16-03ED-C947-8870-66F41363FAEB}">
      <dsp:nvSpPr>
        <dsp:cNvPr id="0" name=""/>
        <dsp:cNvSpPr/>
      </dsp:nvSpPr>
      <dsp:spPr>
        <a:xfrm rot="10783530">
          <a:off x="2722137" y="2534127"/>
          <a:ext cx="662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44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B336E-63E7-1444-9D19-0C0255872761}">
      <dsp:nvSpPr>
        <dsp:cNvPr id="0" name=""/>
        <dsp:cNvSpPr/>
      </dsp:nvSpPr>
      <dsp:spPr>
        <a:xfrm>
          <a:off x="864098" y="2032002"/>
          <a:ext cx="1858042" cy="101632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Verdana" panose="020B0604030504040204" pitchFamily="34" charset="0"/>
              <a:ea typeface="Verdana" panose="020B0604030504040204" pitchFamily="34" charset="0"/>
            </a:rPr>
            <a:t>stockage</a:t>
          </a:r>
        </a:p>
      </dsp:txBody>
      <dsp:txXfrm>
        <a:off x="913711" y="2081615"/>
        <a:ext cx="1758816" cy="91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C19-9057-7347-A4C8-05DC451F49E5}">
      <dsp:nvSpPr>
        <dsp:cNvPr id="0" name=""/>
        <dsp:cNvSpPr/>
      </dsp:nvSpPr>
      <dsp:spPr>
        <a:xfrm rot="10800000">
          <a:off x="0" y="0"/>
          <a:ext cx="3947864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Médecins (clinicien et biologiste)</a:t>
          </a:r>
        </a:p>
      </dsp:txBody>
      <dsp:txXfrm rot="-10800000">
        <a:off x="690876" y="0"/>
        <a:ext cx="2566111" cy="1474842"/>
      </dsp:txXfrm>
    </dsp:sp>
    <dsp:sp modelId="{21A559D0-C13E-0146-BFD8-EBF762937EFF}">
      <dsp:nvSpPr>
        <dsp:cNvPr id="0" name=""/>
        <dsp:cNvSpPr/>
      </dsp:nvSpPr>
      <dsp:spPr>
        <a:xfrm rot="10800000">
          <a:off x="657977" y="1474842"/>
          <a:ext cx="2631909" cy="1474842"/>
        </a:xfrm>
        <a:prstGeom prst="trapezoid">
          <a:avLst>
            <a:gd name="adj" fmla="val 44613"/>
          </a:avLst>
        </a:prstGeom>
        <a:gradFill rotWithShape="0">
          <a:gsLst>
            <a:gs pos="0">
              <a:schemeClr val="accent3">
                <a:hueOff val="1347830"/>
                <a:satOff val="50000"/>
                <a:lumOff val="-11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47830"/>
                <a:satOff val="50000"/>
                <a:lumOff val="-11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47830"/>
                <a:satOff val="50000"/>
                <a:lumOff val="-11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ARS</a:t>
          </a:r>
        </a:p>
      </dsp:txBody>
      <dsp:txXfrm rot="-10800000">
        <a:off x="1118561" y="1474842"/>
        <a:ext cx="1710741" cy="1474842"/>
      </dsp:txXfrm>
    </dsp:sp>
    <dsp:sp modelId="{DD03AC38-88D0-A74B-9466-4794AF5D64AD}">
      <dsp:nvSpPr>
        <dsp:cNvPr id="0" name=""/>
        <dsp:cNvSpPr/>
      </dsp:nvSpPr>
      <dsp:spPr>
        <a:xfrm rot="10800000">
          <a:off x="1315954" y="2949685"/>
          <a:ext cx="1315954" cy="1474842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3">
                <a:hueOff val="2695660"/>
                <a:satOff val="100000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5660"/>
                <a:satOff val="100000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5660"/>
                <a:satOff val="100000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InVS</a:t>
          </a:r>
        </a:p>
      </dsp:txBody>
      <dsp:txXfrm rot="-10800000">
        <a:off x="1315954" y="2949685"/>
        <a:ext cx="1315954" cy="147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4E377-7A11-4FFC-A267-F7CF675DB3C0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A8ABD-DFCB-47C2-B3CD-6451FA2CAF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80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95AE-7DB2-48BC-88D8-6666E77A593C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4E3A-716F-4425-80CA-C9842CBDA5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2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oisotope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nbiteration</a:t>
            </a:r>
            <a:r>
              <a:rPr lang="fr-FR" dirty="0"/>
              <a:t>=1000</a:t>
            </a:r>
          </a:p>
          <a:p>
            <a:r>
              <a:rPr lang="fr-FR" dirty="0" err="1"/>
              <a:t>nbtirage</a:t>
            </a:r>
            <a:r>
              <a:rPr lang="fr-FR" dirty="0"/>
              <a:t> = 1000</a:t>
            </a:r>
          </a:p>
          <a:p>
            <a:r>
              <a:rPr lang="fr-FR" dirty="0" err="1"/>
              <a:t>dist_sum</a:t>
            </a:r>
            <a:r>
              <a:rPr lang="fr-FR" dirty="0"/>
              <a:t>=c()</a:t>
            </a:r>
          </a:p>
          <a:p>
            <a:r>
              <a:rPr lang="fr-FR" dirty="0"/>
              <a:t>for(i in 1:nbiteration){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 tirage = c()</a:t>
            </a:r>
          </a:p>
          <a:p>
            <a:r>
              <a:rPr lang="fr-FR" dirty="0"/>
              <a:t>    for(j in 1:nbtirage){</a:t>
            </a:r>
          </a:p>
          <a:p>
            <a:r>
              <a:rPr lang="fr-FR" dirty="0"/>
              <a:t>  tirage= c(</a:t>
            </a:r>
            <a:r>
              <a:rPr lang="fr-FR" dirty="0" err="1"/>
              <a:t>tirage,sample</a:t>
            </a:r>
            <a:r>
              <a:rPr lang="fr-FR" dirty="0"/>
              <a:t>(c(0,1),1))</a:t>
            </a:r>
          </a:p>
          <a:p>
            <a:r>
              <a:rPr lang="fr-FR" dirty="0"/>
              <a:t>  sum_1 = </a:t>
            </a:r>
            <a:r>
              <a:rPr lang="fr-FR" dirty="0" err="1"/>
              <a:t>sum</a:t>
            </a:r>
            <a:r>
              <a:rPr lang="fr-FR" dirty="0"/>
              <a:t>(tirage)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  </a:t>
            </a:r>
            <a:r>
              <a:rPr lang="fr-FR" dirty="0" err="1"/>
              <a:t>dist_sum</a:t>
            </a:r>
            <a:r>
              <a:rPr lang="fr-FR" dirty="0"/>
              <a:t>=c(dist_sum,sum_1)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hist</a:t>
            </a:r>
            <a:r>
              <a:rPr lang="fr-FR" dirty="0"/>
              <a:t>(</a:t>
            </a:r>
            <a:r>
              <a:rPr lang="fr-FR" dirty="0" err="1"/>
              <a:t>dist_sum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9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58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52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</a:t>
            </a:r>
            <a:r>
              <a:rPr lang="fr-FR" baseline="0" dirty="0"/>
              <a:t> de </a:t>
            </a:r>
            <a:r>
              <a:rPr lang="fr-FR" dirty="0"/>
              <a:t>requête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6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lien avec organismes</a:t>
            </a:r>
            <a:r>
              <a:rPr lang="fr-FR" baseline="0" dirty="0"/>
              <a:t> scientifiquement reconnus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2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&lt; 10000 </a:t>
            </a:r>
            <a:r>
              <a:rPr lang="fr-FR" dirty="0" err="1"/>
              <a:t>hab</a:t>
            </a:r>
            <a:r>
              <a:rPr lang="fr-FR" dirty="0"/>
              <a:t>: à raison d’1/5 de la population chaque année selon calendrier défini </a:t>
            </a:r>
            <a:r>
              <a:rPr lang="fr-FR"/>
              <a:t>par l’Insee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639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800" dirty="0">
              <a:hlinkClick r:id="rId3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725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autres sources administratives (mariages..)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256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06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enquête INSEE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Google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4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Détailler un exemple ++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3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illustration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47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informations disponibles sur le prestataire de soins et éventuellement le prescripteur (spécialité, mode d’exercice, sexe, âge, département d’implantation)</a:t>
            </a:r>
          </a:p>
          <a:p>
            <a:pPr lvl="1"/>
            <a:r>
              <a:rPr lang="fr-FR" dirty="0"/>
              <a:t>codage détaillé (médicaments, actes techniques des médecins, dispositifs médicaux, prélèvement biologiques)</a:t>
            </a:r>
          </a:p>
          <a:p>
            <a:pPr lvl="1"/>
            <a:r>
              <a:rPr lang="fr-FR" dirty="0"/>
              <a:t>date des soins et montants remboursés par l’Assurance maladie et payés par les patients</a:t>
            </a:r>
          </a:p>
          <a:p>
            <a:endParaRPr lang="fr-FR" dirty="0"/>
          </a:p>
          <a:p>
            <a:r>
              <a:rPr lang="fr-FR" dirty="0"/>
              <a:t>données sur la consommation de soins en établissement:</a:t>
            </a:r>
          </a:p>
          <a:p>
            <a:pPr lvl="1"/>
            <a:r>
              <a:rPr lang="fr-FR" dirty="0"/>
              <a:t>le SNIIRAM centralise les données relatives aux séjours facturés directement à l’Assurance maladie, principalement par les cliniques privées et les données du Programme de médicalisation des systèmes d'information (PMSI) pour l’ensemble des établissements sanitaires.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 conteneur » stockant des données;  chiffres, dates ou mots, pouvant être retraités par des moyens informatiques permettant</a:t>
            </a:r>
            <a:r>
              <a:rPr lang="fr-FR" baseline="0" dirty="0"/>
              <a:t> la production/recherche/utilisation d’une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Règles relatives à l’accès et l’utilisation des informations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retraitements sont typiquement une combinaison d'opérations de recherches, de choix, de tri, de regroupement, et de concaténation.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Ex: des chiffres et des noms assemblés et triés pour former un annuaire (pages jaunes/blanches).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5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littéralement les « grosses données », ou </a:t>
            </a:r>
            <a:r>
              <a:rPr lang="fr-FR" b="1" dirty="0" err="1"/>
              <a:t>mégadonnées</a:t>
            </a:r>
            <a:r>
              <a:rPr lang="fr-FR" dirty="0"/>
              <a:t>, parfois appelées </a:t>
            </a:r>
            <a:r>
              <a:rPr lang="fr-FR" b="1" dirty="0"/>
              <a:t>données massives</a:t>
            </a:r>
          </a:p>
          <a:p>
            <a:r>
              <a:rPr lang="fr-FR" b="1" dirty="0"/>
              <a:t>Vélocité: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 à la fois la fréquence à laquelle les données sont générées, capturées et partagées et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/>
              <a:t>Fonds documentaires - documents rédigés (rapports, dossiers, articles</a:t>
            </a:r>
            <a:r>
              <a:rPr lang="fr-FR" baseline="0" dirty="0"/>
              <a:t> scientifiques,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/>
              <a:t>Données chiffrées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7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medline</a:t>
            </a:r>
            <a:r>
              <a:rPr lang="fr-FR" dirty="0"/>
              <a:t> :</a:t>
            </a:r>
            <a:r>
              <a:rPr lang="fr-FR" baseline="0" dirty="0"/>
              <a:t> </a:t>
            </a:r>
            <a:r>
              <a:rPr lang="fr-FR" dirty="0"/>
              <a:t>base de données bibliographique utilisant le moteur de recherche </a:t>
            </a:r>
            <a:r>
              <a:rPr lang="fr-FR" dirty="0" err="1"/>
              <a:t>Pubmed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http://www.ncbi.nlm.nih.gov/pubmed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75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+ INED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8A395-B67D-48E2-AF2E-3C2A3B375C0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F4E3A-716F-4425-80CA-C9842CBDA57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31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3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B2DC25EE-239B-4C5F-AAD1-255A7D5F1E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pidc.inserm.f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ecd-ilibrary.org/fr/statistiques" TargetMode="External"/><Relationship Id="rId5" Type="http://schemas.openxmlformats.org/officeDocument/2006/relationships/hyperlink" Target="http://epp.eurostat.ec.europa.eu/portal/page/portal/statistics/search_database" TargetMode="External"/><Relationship Id="rId4" Type="http://schemas.openxmlformats.org/officeDocument/2006/relationships/hyperlink" Target="http://www.ecosante.f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Fabach/sciDoCours" TargetMode="External"/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40.png"/><Relationship Id="rId12" Type="http://schemas.openxmlformats.org/officeDocument/2006/relationships/slide" Target="slide29.xml"/><Relationship Id="rId2" Type="http://schemas.openxmlformats.org/officeDocument/2006/relationships/image" Target="../media/image4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slide" Target="slide20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rrière-plan abstrait d’un nœud et d’un maillage simples">
            <a:extLst>
              <a:ext uri="{FF2B5EF4-FFF2-40B4-BE49-F238E27FC236}">
                <a16:creationId xmlns:a16="http://schemas.microsoft.com/office/drawing/2014/main" id="{DF46820F-545C-4244-BB62-A5DE2CAF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958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8F9B7-FBF2-4EEC-899A-1BB67FF0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/>
              <a:t>Science des données de santé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06134-E9F6-4060-93DC-51F97307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/>
              <a:t>Dr Thibaut FABACHER </a:t>
            </a:r>
          </a:p>
          <a:p>
            <a:pPr>
              <a:lnSpc>
                <a:spcPct val="100000"/>
              </a:lnSpc>
            </a:pPr>
            <a:r>
              <a:rPr lang="fr-FR" sz="1700"/>
              <a:t>GMRC </a:t>
            </a:r>
          </a:p>
          <a:p>
            <a:pPr>
              <a:lnSpc>
                <a:spcPct val="100000"/>
              </a:lnSpc>
            </a:pPr>
            <a:r>
              <a:rPr lang="fr-FR" sz="1700"/>
              <a:t>CHU Strasbourg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effectLst/>
                <a:latin typeface="Arial" panose="020B0604020202020204" pitchFamily="34" charset="0"/>
              </a:rPr>
              <a:t>Présente depuis le début de l’humanité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du bétail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Suivi du cours des marchandises</a:t>
            </a:r>
          </a:p>
          <a:p>
            <a:r>
              <a:rPr lang="fr-FR" dirty="0">
                <a:effectLst/>
                <a:latin typeface="Arial" panose="020B0604020202020204" pitchFamily="34" charset="0"/>
              </a:rPr>
              <a:t>Recensement de la population (Rome Antique 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2A66DA-745D-42BA-9423-5743E211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7" y="4562668"/>
            <a:ext cx="10635880" cy="22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Présent dans différents domaines scientifiques</a:t>
            </a:r>
          </a:p>
          <a:p>
            <a:r>
              <a:rPr lang="fr-FR" b="1" dirty="0"/>
              <a:t>Démographique</a:t>
            </a:r>
            <a:r>
              <a:rPr lang="fr-FR" dirty="0"/>
              <a:t>, John Graunt estime la population de Londres à partir des registres </a:t>
            </a:r>
            <a:r>
              <a:rPr lang="fr-FR" dirty="0" err="1"/>
              <a:t>paroissaux</a:t>
            </a:r>
            <a:r>
              <a:rPr lang="fr-FR" dirty="0"/>
              <a:t> (1662)</a:t>
            </a:r>
          </a:p>
          <a:p>
            <a:r>
              <a:rPr lang="fr-FR" b="1" dirty="0"/>
              <a:t>Astronomie</a:t>
            </a:r>
            <a:r>
              <a:rPr lang="fr-FR" dirty="0"/>
              <a:t>, méthode des moindre </a:t>
            </a:r>
            <a:r>
              <a:rPr lang="fr-FR" dirty="0" err="1"/>
              <a:t>carrré</a:t>
            </a:r>
            <a:r>
              <a:rPr lang="fr-FR" dirty="0"/>
              <a:t> pour calculer la trajectoire de Cérès (1801)</a:t>
            </a:r>
          </a:p>
          <a:p>
            <a:r>
              <a:rPr lang="fr-FR" b="1" dirty="0"/>
              <a:t>Physique</a:t>
            </a:r>
            <a:r>
              <a:rPr lang="fr-FR" dirty="0"/>
              <a:t> (</a:t>
            </a:r>
            <a:r>
              <a:rPr lang="fr-FR" dirty="0" err="1"/>
              <a:t>Thermodynamie</a:t>
            </a:r>
            <a:r>
              <a:rPr lang="fr-FR" dirty="0"/>
              <a:t> : décrire le comportement de gaz 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La statistique permet de comparer des données expérimentales à un modèle mathématique censé décrire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10609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débuts de la statistique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Fondateur de la statistique moderne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Laplace</a:t>
            </a:r>
            <a:r>
              <a:rPr lang="fr-FR" dirty="0"/>
              <a:t>, 1809, Théorème central limite</a:t>
            </a:r>
          </a:p>
          <a:p>
            <a:endParaRPr lang="fr-FR" dirty="0"/>
          </a:p>
          <a:p>
            <a:r>
              <a:rPr lang="fr-FR" b="1" dirty="0"/>
              <a:t>Bayes 1763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50169-35CE-DFFC-6A8C-56A9D35B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6" y="4486157"/>
            <a:ext cx="5106563" cy="21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Science à part entière</a:t>
            </a:r>
            <a:r>
              <a:rPr lang="fr-FR" dirty="0"/>
              <a:t>, 1919, première chaire de statistique à l’université de Londres</a:t>
            </a:r>
          </a:p>
          <a:p>
            <a:r>
              <a:rPr lang="fr-FR" dirty="0"/>
              <a:t>Début des applications industrielles</a:t>
            </a:r>
          </a:p>
          <a:p>
            <a:r>
              <a:rPr lang="fr-FR" b="1" dirty="0"/>
              <a:t>Avènement de l’ordinateur en 1940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La statistique, une discipline née dans un monde sans informatique et pauvre en données.</a:t>
            </a:r>
          </a:p>
        </p:txBody>
      </p:sp>
    </p:spTree>
    <p:extLst>
      <p:ext uri="{BB962C8B-B14F-4D97-AF65-F5344CB8AC3E}">
        <p14:creationId xmlns:p14="http://schemas.microsoft.com/office/powerpoint/2010/main" val="227830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B379CF-9609-49F9-83E3-134903DF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4256" b="-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4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descriptives et exploratoires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Résumés, représentations graphiques</a:t>
            </a:r>
          </a:p>
          <a:p>
            <a:r>
              <a:rPr lang="fr-FR" dirty="0"/>
              <a:t>Décrire</a:t>
            </a:r>
          </a:p>
          <a:p>
            <a:r>
              <a:rPr lang="fr-FR" dirty="0"/>
              <a:t>Mettre en évidence des relations</a:t>
            </a:r>
          </a:p>
        </p:txBody>
      </p:sp>
    </p:spTree>
    <p:extLst>
      <p:ext uri="{BB962C8B-B14F-4D97-AF65-F5344CB8AC3E}">
        <p14:creationId xmlns:p14="http://schemas.microsoft.com/office/powerpoint/2010/main" val="16221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658B2-73F3-4A59-852B-4AF1058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E70321-5460-4AFD-B275-6F8775B3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48" y="2478088"/>
            <a:ext cx="5873867" cy="3694112"/>
          </a:xfrm>
        </p:spPr>
      </p:pic>
    </p:spTree>
    <p:extLst>
      <p:ext uri="{BB962C8B-B14F-4D97-AF65-F5344CB8AC3E}">
        <p14:creationId xmlns:p14="http://schemas.microsoft.com/office/powerpoint/2010/main" val="347378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Les deux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statistiques inférentielles et confirmatoires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Expliquer</a:t>
            </a:r>
          </a:p>
          <a:p>
            <a:endParaRPr lang="fr-FR" dirty="0"/>
          </a:p>
          <a:p>
            <a:r>
              <a:rPr lang="fr-FR" dirty="0"/>
              <a:t>Prédire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1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Historique : Les courants de pensée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Fréquentiste</a:t>
            </a:r>
            <a:r>
              <a:rPr lang="fr-FR" dirty="0"/>
              <a:t> : repose sur la loi des observations </a:t>
            </a:r>
            <a:r>
              <a:rPr lang="fr-FR" b="1" dirty="0"/>
              <a:t>prob(</a:t>
            </a:r>
            <a:r>
              <a:rPr lang="fr-FR" b="1" dirty="0" err="1"/>
              <a:t>données|hypothèse</a:t>
            </a:r>
            <a:r>
              <a:rPr lang="fr-FR" b="1" dirty="0"/>
              <a:t>)</a:t>
            </a:r>
          </a:p>
          <a:p>
            <a:r>
              <a:rPr lang="fr-FR" b="1" dirty="0"/>
              <a:t>Bayésianisme</a:t>
            </a:r>
            <a:r>
              <a:rPr lang="fr-FR" dirty="0"/>
              <a:t> : combine l’information apportée par les données avec les connaissances a priori </a:t>
            </a:r>
            <a:br>
              <a:rPr lang="fr-FR" dirty="0"/>
            </a:br>
            <a:r>
              <a:rPr lang="fr-FR" b="1" dirty="0"/>
              <a:t>prob(</a:t>
            </a:r>
            <a:r>
              <a:rPr lang="fr-FR" b="1" dirty="0" err="1"/>
              <a:t>hypothèse|données</a:t>
            </a:r>
            <a:r>
              <a:rPr lang="fr-FR" b="1" dirty="0"/>
              <a:t>)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Hygiène mentale : </a:t>
            </a:r>
            <a:r>
              <a:rPr lang="fr-FR" sz="2000" i="1" dirty="0"/>
              <a:t>https://www.youtube.com/watch?v=x-2uVNze56s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142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6CC2-9E4D-44D3-BA17-06851B0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Historique : XXème Siècle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6EAB75-2B0C-4242-8A07-14ADBB21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1956</a:t>
            </a:r>
            <a:r>
              <a:rPr lang="fr-FR" dirty="0"/>
              <a:t> : Naissance de l’intelligence artificielle</a:t>
            </a:r>
          </a:p>
          <a:p>
            <a:r>
              <a:rPr lang="fr-FR" dirty="0"/>
              <a:t>1958 : Perceptron</a:t>
            </a:r>
          </a:p>
          <a:p>
            <a:r>
              <a:rPr lang="fr-FR" dirty="0"/>
              <a:t>1965, H. Simon :</a:t>
            </a:r>
            <a:br>
              <a:rPr lang="fr-FR" dirty="0"/>
            </a:br>
            <a:r>
              <a:rPr lang="fr-FR" i="1" dirty="0"/>
              <a:t>« des machines seront capables, d’ici vingt ans, de faire tout travail que l’homme peut faire »</a:t>
            </a:r>
          </a:p>
          <a:p>
            <a:r>
              <a:rPr lang="fr-FR" dirty="0"/>
              <a:t>Années 70 : IA Winter</a:t>
            </a:r>
          </a:p>
          <a:p>
            <a:r>
              <a:rPr lang="fr-FR" dirty="0"/>
              <a:t>Années 80 : Système Expert</a:t>
            </a:r>
          </a:p>
          <a:p>
            <a:r>
              <a:rPr lang="fr-FR" dirty="0"/>
              <a:t>Années </a:t>
            </a:r>
            <a:r>
              <a:rPr lang="fr-FR" b="1" dirty="0"/>
              <a:t>2010</a:t>
            </a:r>
            <a:r>
              <a:rPr lang="fr-FR" dirty="0"/>
              <a:t> : Retour en force du </a:t>
            </a:r>
            <a:r>
              <a:rPr lang="fr-FR" dirty="0" err="1"/>
              <a:t>deeplearning</a:t>
            </a:r>
            <a:r>
              <a:rPr lang="fr-FR" dirty="0"/>
              <a:t> : IBM Watson (</a:t>
            </a:r>
            <a:r>
              <a:rPr lang="fr-FR" dirty="0" err="1"/>
              <a:t>Jeopardy</a:t>
            </a:r>
            <a:r>
              <a:rPr lang="fr-FR" dirty="0"/>
              <a:t>), Alpha GO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9199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alle de chaises colorées">
            <a:extLst>
              <a:ext uri="{FF2B5EF4-FFF2-40B4-BE49-F238E27FC236}">
                <a16:creationId xmlns:a16="http://schemas.microsoft.com/office/drawing/2014/main" id="{D08DB9B9-DCAC-4BD7-9899-E4EA7519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b="155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284C5-24A6-4079-A4B7-2E9E5497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Présentation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l’UE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F9276B6F-E880-4CBE-B28A-4B48244D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5804-DCCD-421F-BAD5-40FBB6A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Définitions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FA003-9C73-435D-8091-37775A1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Statistique</a:t>
            </a:r>
            <a:br>
              <a:rPr lang="fr-FR" dirty="0"/>
            </a:br>
            <a:r>
              <a:rPr lang="fr-FR" i="1" dirty="0"/>
              <a:t>« Ensemble des méthodes qui ont pour objet la collecte, le traitement et l’interprétation de ces données » </a:t>
            </a:r>
          </a:p>
          <a:p>
            <a:endParaRPr lang="fr-FR" i="1" dirty="0"/>
          </a:p>
          <a:p>
            <a:r>
              <a:rPr lang="fr-FR" dirty="0"/>
              <a:t>IA</a:t>
            </a:r>
            <a:br>
              <a:rPr lang="fr-FR" dirty="0"/>
            </a:br>
            <a:r>
              <a:rPr lang="fr-FR" i="1" dirty="0"/>
              <a:t>« Ensemble de théories et de techniques mises en œuvre en vue de réaliser des machines capables de simuler l’intelligence humaine »</a:t>
            </a:r>
          </a:p>
          <a:p>
            <a:endParaRPr lang="fr-FR" i="1" dirty="0"/>
          </a:p>
          <a:p>
            <a:pPr marL="0" indent="0">
              <a:buNone/>
            </a:pPr>
            <a:r>
              <a:rPr lang="fr-FR" dirty="0"/>
              <a:t>Définitions Larousse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3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E3F6-E65F-4403-ACB8-F47D8B10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ED768-1A55-49F0-ADEA-2A6D5B1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101F4722-EA8B-40A3-99CA-1B664C34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338263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3587A-CB6C-4357-8BCD-157413B4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E7C2EE-FD5C-4F9C-A35D-B42EDBBA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0" y="1964598"/>
            <a:ext cx="4571920" cy="369411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C28DF5-8F49-4A2F-8078-89DBAD2023D4}"/>
              </a:ext>
            </a:extLst>
          </p:cNvPr>
          <p:cNvSpPr txBox="1"/>
          <p:nvPr/>
        </p:nvSpPr>
        <p:spPr>
          <a:xfrm>
            <a:off x="755009" y="5895093"/>
            <a:ext cx="1117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://www.daf-mag.fr/Thematique/fonction-finance-1242/Breves/Les-Deeptech-secours-Controle-Gestion-quelles-applications-Machine-Learning-RPA-342807.htm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8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83EE6-ECD0-448C-8175-646096A8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Statistique, IA, Science des données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C6EB9-B9B7-49B6-89FA-EABDA704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4F834-2E8A-4A07-A990-2EA96B90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97" y="1815657"/>
            <a:ext cx="5991605" cy="4493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1A956F-1F13-4627-B3E3-F6AA82E4BCC7}"/>
              </a:ext>
            </a:extLst>
          </p:cNvPr>
          <p:cNvSpPr txBox="1"/>
          <p:nvPr/>
        </p:nvSpPr>
        <p:spPr>
          <a:xfrm>
            <a:off x="1352725" y="630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https ://fr.wikipedia.org/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3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9B5EF-2D55-4CD2-87E8-54417535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6816A-7239-40C1-AEE7-6985367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7538D5-ED5D-4247-9601-64BDD6D5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156174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1B820-6B44-46E8-B024-96651C1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8AB8-74C4-4E0D-B0AF-3094AB97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FF8725-CA75-4C2D-9BCB-F703A9B0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76475"/>
            <a:ext cx="5514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8B002-099A-40D5-8A06-1BF39A79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Science des données en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6153-7D9B-4602-AC76-F59E2A82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Recherche clinique : </a:t>
            </a:r>
            <a:r>
              <a:rPr lang="fr-FR" b="1" dirty="0"/>
              <a:t>Statistique</a:t>
            </a:r>
          </a:p>
          <a:p>
            <a:r>
              <a:rPr lang="fr-FR" dirty="0"/>
              <a:t>Génomique : </a:t>
            </a:r>
            <a:r>
              <a:rPr lang="fr-FR" b="1" dirty="0"/>
              <a:t>Big Data</a:t>
            </a:r>
          </a:p>
          <a:p>
            <a:r>
              <a:rPr lang="fr-FR" dirty="0"/>
              <a:t>Imagerie : </a:t>
            </a:r>
            <a:r>
              <a:rPr lang="fr-FR" b="1" dirty="0"/>
              <a:t>Réseaux de neurones</a:t>
            </a:r>
          </a:p>
          <a:p>
            <a:r>
              <a:rPr lang="fr-FR" dirty="0"/>
              <a:t>Dossier médical : </a:t>
            </a:r>
            <a:r>
              <a:rPr lang="fr-FR" b="1" dirty="0"/>
              <a:t>TAL</a:t>
            </a:r>
          </a:p>
          <a:p>
            <a:r>
              <a:rPr lang="fr-FR" dirty="0"/>
              <a:t>Epidémiologie, Cartographie, Médecine prédictive, Médecine personnalisée, Médicaments ...</a:t>
            </a:r>
          </a:p>
        </p:txBody>
      </p:sp>
    </p:spTree>
    <p:extLst>
      <p:ext uri="{BB962C8B-B14F-4D97-AF65-F5344CB8AC3E}">
        <p14:creationId xmlns:p14="http://schemas.microsoft.com/office/powerpoint/2010/main" val="341155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72AAA-C61A-403A-AA22-9450B11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Massives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22B8EE6-099A-462A-9753-6545A9A81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3" y="2440766"/>
            <a:ext cx="7388224" cy="3694112"/>
          </a:xfrm>
        </p:spPr>
      </p:pic>
    </p:spTree>
    <p:extLst>
      <p:ext uri="{BB962C8B-B14F-4D97-AF65-F5344CB8AC3E}">
        <p14:creationId xmlns:p14="http://schemas.microsoft.com/office/powerpoint/2010/main" val="140072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Graphique sur un document avec stylet">
            <a:extLst>
              <a:ext uri="{FF2B5EF4-FFF2-40B4-BE49-F238E27FC236}">
                <a16:creationId xmlns:a16="http://schemas.microsoft.com/office/drawing/2014/main" id="{442D7DD8-794C-4EA4-9C57-DDCC872A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CDB48-01E7-4DAA-9404-3186098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Données de santé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Médecin de santé publique</a:t>
            </a:r>
          </a:p>
          <a:p>
            <a:endParaRPr lang="fr-FR" dirty="0"/>
          </a:p>
          <a:p>
            <a:r>
              <a:rPr lang="fr-FR" dirty="0"/>
              <a:t>Spécialisé en biostatistique et science des données</a:t>
            </a:r>
          </a:p>
          <a:p>
            <a:endParaRPr lang="fr-FR" dirty="0"/>
          </a:p>
          <a:p>
            <a:r>
              <a:rPr lang="fr-FR" dirty="0"/>
              <a:t>Thèse de science TAL</a:t>
            </a:r>
          </a:p>
        </p:txBody>
      </p:sp>
    </p:spTree>
    <p:extLst>
      <p:ext uri="{BB962C8B-B14F-4D97-AF65-F5344CB8AC3E}">
        <p14:creationId xmlns:p14="http://schemas.microsoft.com/office/powerpoint/2010/main" val="261029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771EA-5832-4362-AF10-17AF1890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5AEF3-BE3C-4BD6-BABF-43E95764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structurées /non structurée</a:t>
            </a:r>
          </a:p>
          <a:p>
            <a:endParaRPr lang="fr-FR" dirty="0"/>
          </a:p>
          <a:p>
            <a:r>
              <a:rPr lang="fr-FR" dirty="0"/>
              <a:t>Données temporelles</a:t>
            </a:r>
          </a:p>
          <a:p>
            <a:endParaRPr lang="fr-FR" dirty="0"/>
          </a:p>
          <a:p>
            <a:r>
              <a:rPr lang="fr-FR" dirty="0"/>
              <a:t>Données spatiales</a:t>
            </a:r>
          </a:p>
        </p:txBody>
      </p:sp>
    </p:spTree>
    <p:extLst>
      <p:ext uri="{BB962C8B-B14F-4D97-AF65-F5344CB8AC3E}">
        <p14:creationId xmlns:p14="http://schemas.microsoft.com/office/powerpoint/2010/main" val="1422169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Les </a:t>
            </a:r>
            <a:r>
              <a:rPr lang="fr-FR" b="1" dirty="0"/>
              <a:t>données de santé</a:t>
            </a:r>
            <a:r>
              <a:rPr lang="fr-FR" dirty="0"/>
              <a:t> sont toutes les données médicales et/ou relatives aux déterminants généraux de santé, et à la santé d'une personne, d'un groupe de personnes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relatives à une personne physique</a:t>
            </a:r>
            <a:r>
              <a:rPr lang="fr-FR" b="0" i="0" dirty="0">
                <a:solidFill>
                  <a:srgbClr val="71716E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obtenues lors du test ou de l’examen d’une partie du corps</a:t>
            </a:r>
            <a:endParaRPr lang="fr-FR" dirty="0">
              <a:solidFill>
                <a:srgbClr val="71716E"/>
              </a:solidFill>
              <a:latin typeface="Georgia" panose="02040502050405020303" pitchFamily="18" charset="0"/>
            </a:endParaRPr>
          </a:p>
          <a:p>
            <a:pPr lvl="1"/>
            <a:r>
              <a:rPr lang="fr-FR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les informations concernant une maladie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8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Protection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Protégé par le secret médical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Possibilité de les utiliser à des fins de recherche après accord :</a:t>
            </a:r>
          </a:p>
          <a:p>
            <a:pPr lvl="1"/>
            <a:r>
              <a:rPr lang="fr-FR" dirty="0"/>
              <a:t>CNIL</a:t>
            </a:r>
          </a:p>
          <a:p>
            <a:pPr lvl="1"/>
            <a:r>
              <a:rPr lang="fr-FR" dirty="0"/>
              <a:t>Personnes concernées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24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DB8B-0E37-49E5-BC92-9D856EBA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de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F220B-A568-43B9-A038-89322017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individuelles</a:t>
            </a:r>
          </a:p>
          <a:p>
            <a:endParaRPr lang="fr-FR" dirty="0"/>
          </a:p>
          <a:p>
            <a:r>
              <a:rPr lang="fr-FR" dirty="0"/>
              <a:t>Données agrégées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6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8383-D8F7-4B00-A328-DDBEE23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D9DD8-CFA8-464A-8DC3-51F5A3B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base de données?</a:t>
            </a:r>
          </a:p>
          <a:p>
            <a:endParaRPr lang="fr-FR" dirty="0"/>
          </a:p>
          <a:p>
            <a:r>
              <a:rPr lang="fr-FR" dirty="0"/>
              <a:t>A quoi cela sert?</a:t>
            </a:r>
          </a:p>
          <a:p>
            <a:endParaRPr lang="fr-FR" dirty="0"/>
          </a:p>
          <a:p>
            <a:r>
              <a:rPr lang="fr-FR" dirty="0"/>
              <a:t>Types de bases de données en santé publique</a:t>
            </a:r>
          </a:p>
          <a:p>
            <a:endParaRPr lang="fr-FR" dirty="0"/>
          </a:p>
          <a:p>
            <a:r>
              <a:rPr lang="fr-FR" dirty="0"/>
              <a:t>Comment interroger une base de données? (exemples)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20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qu’une base de données </a:t>
            </a:r>
            <a:r>
              <a:rPr lang="fr-FR" i="1" dirty="0"/>
              <a:t>(</a:t>
            </a:r>
            <a:r>
              <a:rPr lang="fr-FR" i="1" dirty="0" err="1"/>
              <a:t>database</a:t>
            </a:r>
            <a:r>
              <a:rPr lang="fr-FR" i="1" dirty="0"/>
              <a:t>)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b="1" dirty="0"/>
          </a:p>
          <a:p>
            <a:r>
              <a:rPr lang="fr-FR" sz="2800" dirty="0"/>
              <a:t>Outil permettant de </a:t>
            </a:r>
            <a:r>
              <a:rPr lang="fr-FR" sz="2800" dirty="0">
                <a:solidFill>
                  <a:schemeClr val="accent1"/>
                </a:solidFill>
              </a:rPr>
              <a:t>stocker</a:t>
            </a:r>
            <a:r>
              <a:rPr lang="fr-FR" sz="2800" dirty="0"/>
              <a:t> et de </a:t>
            </a:r>
            <a:r>
              <a:rPr lang="fr-FR" sz="2800" dirty="0">
                <a:solidFill>
                  <a:schemeClr val="accent1"/>
                </a:solidFill>
              </a:rPr>
              <a:t>retrouver l'intégralité de données brutes ou d’informations </a:t>
            </a:r>
            <a:r>
              <a:rPr lang="fr-FR" sz="2800" dirty="0"/>
              <a:t>en rapport avec un thème ou une activité</a:t>
            </a:r>
          </a:p>
          <a:p>
            <a:endParaRPr lang="fr-FR" sz="2800" dirty="0"/>
          </a:p>
          <a:p>
            <a:pPr lvl="1"/>
            <a:r>
              <a:rPr lang="fr-FR" dirty="0"/>
              <a:t>Données de </a:t>
            </a:r>
            <a:r>
              <a:rPr lang="fr-FR" b="1" dirty="0"/>
              <a:t>natures différentes, plus ou moins reliées</a:t>
            </a:r>
            <a:r>
              <a:rPr lang="fr-FR" dirty="0"/>
              <a:t> entre elles</a:t>
            </a:r>
            <a:endParaRPr lang="fr-FR" baseline="30000" dirty="0"/>
          </a:p>
          <a:p>
            <a:pPr lvl="1"/>
            <a:r>
              <a:rPr lang="fr-FR" dirty="0"/>
              <a:t>Informations très </a:t>
            </a:r>
            <a:r>
              <a:rPr lang="fr-FR" b="1" dirty="0"/>
              <a:t>structurées</a:t>
            </a:r>
          </a:p>
          <a:p>
            <a:pPr lvl="1"/>
            <a:r>
              <a:rPr lang="fr-FR" dirty="0"/>
              <a:t>Support </a:t>
            </a:r>
            <a:r>
              <a:rPr lang="fr-FR" b="1" dirty="0"/>
              <a:t>informatisé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55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Qu’est ce qu’une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Domaines d’application :</a:t>
            </a:r>
          </a:p>
          <a:p>
            <a:pPr lvl="1"/>
            <a:r>
              <a:rPr lang="fr-FR" dirty="0"/>
              <a:t>finance, assurances,</a:t>
            </a:r>
          </a:p>
          <a:p>
            <a:pPr lvl="1"/>
            <a:r>
              <a:rPr lang="fr-FR" dirty="0"/>
              <a:t>épidémiologie,</a:t>
            </a:r>
          </a:p>
          <a:p>
            <a:pPr lvl="1"/>
            <a:r>
              <a:rPr lang="fr-FR" dirty="0"/>
              <a:t>administration publique,</a:t>
            </a:r>
          </a:p>
          <a:p>
            <a:pPr lvl="1"/>
            <a:r>
              <a:rPr lang="fr-FR" dirty="0"/>
              <a:t>Centres hospitaliers,</a:t>
            </a:r>
          </a:p>
          <a:p>
            <a:pPr lvl="1"/>
            <a:r>
              <a:rPr lang="fr-FR" dirty="0"/>
              <a:t>Etc.</a:t>
            </a:r>
          </a:p>
          <a:p>
            <a:pPr marL="274320" lvl="1" indent="0">
              <a:buNone/>
            </a:pPr>
            <a:endParaRPr lang="fr-FR" dirty="0"/>
          </a:p>
          <a:p>
            <a:r>
              <a:rPr lang="fr-FR" dirty="0"/>
              <a:t>Collection de bases de données: </a:t>
            </a:r>
            <a:r>
              <a:rPr lang="fr-FR" b="1" dirty="0"/>
              <a:t>banque de données </a:t>
            </a:r>
            <a:r>
              <a:rPr lang="fr-FR" dirty="0"/>
              <a:t>(</a:t>
            </a:r>
            <a:r>
              <a:rPr lang="fr-FR" i="1" dirty="0" err="1"/>
              <a:t>databank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36</a:t>
            </a:fld>
            <a:endParaRPr lang="fr-FR"/>
          </a:p>
        </p:txBody>
      </p:sp>
      <p:pic>
        <p:nvPicPr>
          <p:cNvPr id="4" name="Image 3" descr="creation-base-de-donn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1916833"/>
            <a:ext cx="2732359" cy="2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0960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Pièce centrale d’un système qui régit: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115611566"/>
              </p:ext>
            </p:extLst>
          </p:nvPr>
        </p:nvGraphicFramePr>
        <p:xfrm>
          <a:off x="1847528" y="1801664"/>
          <a:ext cx="871296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847528" y="5445225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moteur: dirige l’accès à son contenu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19536" y="191683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Logiciel applicatif: manipule la base</a:t>
            </a:r>
          </a:p>
        </p:txBody>
      </p:sp>
    </p:spTree>
    <p:extLst>
      <p:ext uri="{BB962C8B-B14F-4D97-AF65-F5344CB8AC3E}">
        <p14:creationId xmlns:p14="http://schemas.microsoft.com/office/powerpoint/2010/main" val="119030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A quoi sert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fr-FR" dirty="0"/>
              <a:t>facilite le </a:t>
            </a:r>
            <a:r>
              <a:rPr lang="fr-FR" dirty="0">
                <a:solidFill>
                  <a:schemeClr val="accent1"/>
                </a:solidFill>
              </a:rPr>
              <a:t>partage des informations</a:t>
            </a:r>
            <a:r>
              <a:rPr lang="fr-FR" dirty="0"/>
              <a:t>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/>
              <a:t>permet le </a:t>
            </a:r>
            <a:r>
              <a:rPr lang="fr-FR" dirty="0">
                <a:solidFill>
                  <a:srgbClr val="D16349"/>
                </a:solidFill>
              </a:rPr>
              <a:t>contrôle automatique </a:t>
            </a:r>
            <a:r>
              <a:rPr lang="fr-FR" dirty="0"/>
              <a:t>de la cohérence et de la redondance des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diriger l'accès </a:t>
            </a:r>
            <a:r>
              <a:rPr lang="fr-FR" dirty="0"/>
              <a:t>aux informations,</a:t>
            </a: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r>
              <a:rPr lang="fr-FR" dirty="0">
                <a:solidFill>
                  <a:srgbClr val="D16349"/>
                </a:solidFill>
              </a:rPr>
              <a:t>production plus aisée d’informations synthétiques</a:t>
            </a:r>
            <a:r>
              <a:rPr lang="fr-FR" dirty="0"/>
              <a:t> à partir des renseignements bruts.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err="1"/>
              <a:t>Big</a:t>
            </a:r>
            <a:r>
              <a:rPr lang="fr-FR" i="1" dirty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Ensembles de données tellement volumineux qu’ils en deviennent </a:t>
            </a:r>
            <a:r>
              <a:rPr lang="fr-FR" dirty="0">
                <a:solidFill>
                  <a:schemeClr val="accent1"/>
                </a:solidFill>
              </a:rPr>
              <a:t>difficiles à travailler avec des outils classiques de gestion </a:t>
            </a:r>
            <a:r>
              <a:rPr lang="fr-FR" dirty="0"/>
              <a:t>de bases de données</a:t>
            </a:r>
          </a:p>
          <a:p>
            <a:r>
              <a:rPr lang="fr-FR" u="sng" dirty="0"/>
              <a:t>3 dimensions: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Variétés</a:t>
            </a:r>
          </a:p>
          <a:p>
            <a:pPr lvl="1"/>
            <a:r>
              <a:rPr lang="fr-FR" dirty="0"/>
              <a:t>Vélocité</a:t>
            </a:r>
          </a:p>
          <a:p>
            <a:pPr lvl="1">
              <a:buFont typeface="Wingdings" charset="0"/>
              <a:buChar char="è"/>
            </a:pPr>
            <a:r>
              <a:rPr lang="fr-FR" i="1" dirty="0">
                <a:solidFill>
                  <a:schemeClr val="tx1"/>
                </a:solidFill>
              </a:rPr>
              <a:t>À titre d'exemple, Facebook : 10 </a:t>
            </a:r>
            <a:r>
              <a:rPr lang="fr-FR" i="1" dirty="0" err="1">
                <a:solidFill>
                  <a:schemeClr val="tx1"/>
                </a:solidFill>
              </a:rPr>
              <a:t>teraoctets</a:t>
            </a:r>
            <a:r>
              <a:rPr lang="fr-FR" i="1" dirty="0">
                <a:solidFill>
                  <a:schemeClr val="tx1"/>
                </a:solidFill>
              </a:rPr>
              <a:t> de données/jour (2013)</a:t>
            </a:r>
          </a:p>
          <a:p>
            <a:pPr marL="274320" lvl="1" indent="0">
              <a:buNone/>
            </a:pPr>
            <a:endParaRPr lang="fr-FR" i="1" dirty="0"/>
          </a:p>
          <a:p>
            <a:pPr>
              <a:buFont typeface="Arial"/>
              <a:buChar char="•"/>
            </a:pPr>
            <a:r>
              <a:rPr lang="fr-FR" dirty="0"/>
              <a:t>L’un des grands défis informatiques de la décennie 2010-2020…</a:t>
            </a:r>
          </a:p>
          <a:p>
            <a:pPr marL="594360" lvl="2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4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34509-55B9-443A-BE99-834A072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S1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F865E-4249-4F72-B88E-65E606D7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07/09 : Introduction</a:t>
            </a:r>
          </a:p>
          <a:p>
            <a:r>
              <a:rPr lang="fr-FR" dirty="0"/>
              <a:t>13-14/09 : Data Management</a:t>
            </a:r>
          </a:p>
          <a:p>
            <a:r>
              <a:rPr lang="fr-FR" dirty="0"/>
              <a:t>26-27/09 : Description des données de santé</a:t>
            </a:r>
          </a:p>
          <a:p>
            <a:r>
              <a:rPr lang="fr-FR" dirty="0"/>
              <a:t>18-20/10 : Visualisation des données de santé</a:t>
            </a:r>
          </a:p>
          <a:p>
            <a:r>
              <a:rPr lang="fr-FR" dirty="0"/>
              <a:t>25-27/10 : Analyses reproductibles</a:t>
            </a:r>
          </a:p>
          <a:p>
            <a:r>
              <a:rPr lang="fr-FR" dirty="0"/>
              <a:t>15/11 : Synthèse</a:t>
            </a:r>
          </a:p>
        </p:txBody>
      </p:sp>
    </p:spTree>
    <p:extLst>
      <p:ext uri="{BB962C8B-B14F-4D97-AF65-F5344CB8AC3E}">
        <p14:creationId xmlns:p14="http://schemas.microsoft.com/office/powerpoint/2010/main" val="2870801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Type de bases de données en santé publique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documentaires</a:t>
            </a:r>
          </a:p>
          <a:p>
            <a:r>
              <a:rPr lang="fr-FR" sz="3200" dirty="0"/>
              <a:t>Bases de données d’</a:t>
            </a:r>
            <a:r>
              <a:rPr lang="fr-FR" sz="3200" dirty="0">
                <a:solidFill>
                  <a:schemeClr val="accent1"/>
                </a:solidFill>
              </a:rPr>
              <a:t>indicateurs</a:t>
            </a:r>
          </a:p>
          <a:p>
            <a:r>
              <a:rPr lang="fr-FR" sz="3200" dirty="0"/>
              <a:t>Bases de données </a:t>
            </a:r>
            <a:r>
              <a:rPr lang="fr-FR" sz="3200" dirty="0">
                <a:solidFill>
                  <a:schemeClr val="accent1"/>
                </a:solidFill>
              </a:rPr>
              <a:t>brutes</a:t>
            </a:r>
          </a:p>
          <a:p>
            <a:endParaRPr lang="fr-FR" sz="3200" dirty="0">
              <a:solidFill>
                <a:schemeClr val="accent1"/>
              </a:solidFill>
            </a:endParaRPr>
          </a:p>
          <a:p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6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/>
              <a:t>Base de données documentaires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banque de données en santé publique (</a:t>
            </a:r>
            <a:r>
              <a:rPr lang="fr-FR" sz="2900" b="1" dirty="0"/>
              <a:t>BDSP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veille sanitaire (</a:t>
            </a:r>
            <a:r>
              <a:rPr lang="fr-FR" sz="2900" b="1" dirty="0"/>
              <a:t>InVS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L'Observatoire français des drogues et des toxicomanies (</a:t>
            </a:r>
            <a:r>
              <a:rPr lang="fr-FR" sz="2900" b="1" dirty="0"/>
              <a:t>OFDT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dirty="0"/>
              <a:t>La base de données de l’Institut national de prévention et promotion pour la santé (</a:t>
            </a:r>
            <a:r>
              <a:rPr lang="fr-FR" sz="2900" b="1" dirty="0" err="1"/>
              <a:t>Inpes</a:t>
            </a:r>
            <a:r>
              <a:rPr lang="fr-FR" sz="2900" dirty="0"/>
              <a:t>)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fr-FR" sz="2900" b="1" dirty="0"/>
              <a:t>MEDLINE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667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Base de données de l’Institut national de la statistique et des études économiques </a:t>
            </a:r>
            <a:r>
              <a:rPr lang="fr-FR" b="1" dirty="0"/>
              <a:t>(Insee)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900" dirty="0"/>
              <a:t>La base de données </a:t>
            </a:r>
            <a:r>
              <a:rPr lang="fr-FR" sz="2900" b="1" dirty="0"/>
              <a:t>Score-santé (</a:t>
            </a:r>
            <a:r>
              <a:rPr lang="fr-FR" sz="2900" b="1" dirty="0" err="1"/>
              <a:t>Fnors</a:t>
            </a:r>
            <a:r>
              <a:rPr lang="fr-FR" sz="2900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STATISS</a:t>
            </a:r>
            <a:r>
              <a:rPr lang="fr-FR" dirty="0"/>
              <a:t>, géré par la Direction de la Recherche, des études, de l’évaluation et des statistiques </a:t>
            </a:r>
            <a:r>
              <a:rPr lang="fr-FR" b="1" dirty="0"/>
              <a:t>(Drees)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494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544" y="634008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fr-FR" dirty="0"/>
              <a:t>Bases de données d’indicateurs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2000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b="1" dirty="0" err="1"/>
              <a:t>CépiDC</a:t>
            </a:r>
            <a:r>
              <a:rPr lang="fr-FR" dirty="0"/>
              <a:t>, géré par l’INSERM: </a:t>
            </a:r>
            <a:r>
              <a:rPr lang="fr-FR" dirty="0">
                <a:hlinkClick r:id="rId3"/>
              </a:rPr>
              <a:t>http://www.cepidc.inserm.fr/</a:t>
            </a:r>
            <a:endParaRPr lang="fr-FR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 err="1"/>
              <a:t>Ecosanté</a:t>
            </a:r>
            <a:r>
              <a:rPr lang="fr-FR" dirty="0"/>
              <a:t>, géré par l’Institut de recherche et documentation en économie de la santé (IRDES): </a:t>
            </a:r>
            <a:r>
              <a:rPr lang="fr-FR" dirty="0">
                <a:hlinkClick r:id="rId4"/>
              </a:rPr>
              <a:t>http://www.ecosante.fr/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b="1" dirty="0"/>
              <a:t>Eurostat: </a:t>
            </a:r>
            <a:r>
              <a:rPr lang="fr-FR" dirty="0">
                <a:hlinkClick r:id="rId5"/>
              </a:rPr>
              <a:t>http://epp.eurostat.ec.europa.eu/portal/page/portal/statistics/search_database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Base de données de </a:t>
            </a:r>
            <a:r>
              <a:rPr lang="fr-FR" b="1" dirty="0"/>
              <a:t>l’Organisation de coopération et de développement économique (OCDE):</a:t>
            </a:r>
            <a:r>
              <a:rPr lang="fr-FR" dirty="0"/>
              <a:t> </a:t>
            </a:r>
            <a:r>
              <a:rPr lang="fr-FR" dirty="0">
                <a:hlinkClick r:id="rId6"/>
              </a:rPr>
              <a:t>http://www.oecd-ilibrary.org/fr/statistiques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4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362FD-3459-6EC0-2EBF-C68F99E2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2"/>
          <a:stretch/>
        </p:blipFill>
        <p:spPr>
          <a:xfrm>
            <a:off x="2052084" y="1935125"/>
            <a:ext cx="7804497" cy="410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840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F8A87E-2397-9859-C0C5-411652CDC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685800"/>
            <a:ext cx="8958816" cy="59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A2AFCBC3-4C72-958D-0DBD-8540D3794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68" y="1917189"/>
            <a:ext cx="6274528" cy="43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7E0B9-0398-4B81-8A50-22B10179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Types de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FA637-3625-4FEC-B12B-BAF52B52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 hiérarchiques (arbres )</a:t>
            </a:r>
          </a:p>
          <a:p>
            <a:endParaRPr lang="fr-FR" dirty="0"/>
          </a:p>
          <a:p>
            <a:r>
              <a:rPr lang="fr-FR" dirty="0"/>
              <a:t>Base de données orientée objet</a:t>
            </a:r>
          </a:p>
          <a:p>
            <a:endParaRPr lang="fr-FR" dirty="0"/>
          </a:p>
          <a:p>
            <a:r>
              <a:rPr lang="fr-FR" dirty="0"/>
              <a:t>Base de données relationnelle (schéma de données)</a:t>
            </a:r>
          </a:p>
          <a:p>
            <a:endParaRPr lang="fr-FR" dirty="0"/>
          </a:p>
          <a:p>
            <a:r>
              <a:rPr lang="fr-FR" dirty="0"/>
              <a:t>Base de données non relationnelle (images, graphiques)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606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Comment interroger une base de données?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457200"/>
            <a:r>
              <a:rPr lang="fr-FR" dirty="0"/>
              <a:t>Utilisation de </a:t>
            </a:r>
            <a:r>
              <a:rPr lang="fr-FR" b="1" dirty="0">
                <a:solidFill>
                  <a:schemeClr val="accent1"/>
                </a:solidFill>
              </a:rPr>
              <a:t>mots-clés</a:t>
            </a:r>
          </a:p>
          <a:p>
            <a:pPr marL="114300" indent="0">
              <a:buNone/>
            </a:pPr>
            <a:r>
              <a:rPr lang="fr-FR" b="1" dirty="0"/>
              <a:t>	</a:t>
            </a:r>
          </a:p>
          <a:p>
            <a:pPr marL="571500" indent="-457200"/>
            <a:r>
              <a:rPr lang="fr-FR" dirty="0"/>
              <a:t>Utilisation </a:t>
            </a:r>
            <a:r>
              <a:rPr lang="fr-FR" b="1" dirty="0">
                <a:solidFill>
                  <a:schemeClr val="accent1"/>
                </a:solidFill>
              </a:rPr>
              <a:t>d’opérateurs booléens</a:t>
            </a:r>
            <a:r>
              <a:rPr lang="fr-FR" dirty="0"/>
              <a:t>:</a:t>
            </a:r>
          </a:p>
          <a:p>
            <a:pPr marL="845820" lvl="1" indent="-457200"/>
            <a:r>
              <a:rPr lang="fr-FR" dirty="0"/>
              <a:t>ET, OU, SAUF</a:t>
            </a:r>
          </a:p>
          <a:p>
            <a:pPr marL="114300" indent="0">
              <a:buNone/>
            </a:pPr>
            <a:endParaRPr lang="fr-FR" b="1" dirty="0"/>
          </a:p>
          <a:p>
            <a:pPr marL="571500" indent="-457200"/>
            <a:r>
              <a:rPr lang="fr-FR" dirty="0"/>
              <a:t>Utilisation de la fonction </a:t>
            </a:r>
            <a:r>
              <a:rPr lang="fr-FR" b="1" dirty="0">
                <a:solidFill>
                  <a:schemeClr val="accent1"/>
                </a:solidFill>
              </a:rPr>
              <a:t>« recherche avancée »</a:t>
            </a:r>
          </a:p>
          <a:p>
            <a:pPr marL="571500" indent="-457200"/>
            <a:endParaRPr lang="fr-FR" b="1" dirty="0"/>
          </a:p>
          <a:p>
            <a:pPr marL="571500" indent="-457200"/>
            <a:r>
              <a:rPr lang="fr-FR" dirty="0"/>
              <a:t>Utilisation des </a:t>
            </a:r>
            <a:r>
              <a:rPr lang="fr-FR" b="1" dirty="0">
                <a:solidFill>
                  <a:schemeClr val="accent1"/>
                </a:solidFill>
              </a:rPr>
              <a:t>modes d’emploi </a:t>
            </a:r>
            <a:r>
              <a:rPr lang="fr-FR" dirty="0"/>
              <a:t>associés à la base données consultée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9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0F95D-6F6E-934E-3D21-1C6D516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interroger une base de données relationnel?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22D5DB-318B-067B-516F-FAB8069F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Language</a:t>
            </a:r>
            <a:r>
              <a:rPr lang="fr-FR" dirty="0"/>
              <a:t> SQL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B5D498-34CD-87C9-13EB-B65FA63CA0EB}"/>
              </a:ext>
            </a:extLst>
          </p:cNvPr>
          <p:cNvSpPr txBox="1"/>
          <p:nvPr/>
        </p:nvSpPr>
        <p:spPr>
          <a:xfrm>
            <a:off x="2456121" y="3988360"/>
            <a:ext cx="3338623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/>
              <a:t>SELECT nom, service</a:t>
            </a:r>
          </a:p>
          <a:p>
            <a:r>
              <a:rPr lang="fr-FR" dirty="0"/>
              <a:t>FROM   </a:t>
            </a:r>
            <a:r>
              <a:rPr lang="fr-FR" dirty="0" err="1"/>
              <a:t>employe</a:t>
            </a:r>
            <a:endParaRPr lang="fr-FR" dirty="0"/>
          </a:p>
          <a:p>
            <a:r>
              <a:rPr lang="fr-FR" dirty="0"/>
              <a:t>WHERE  statut = 'stagiaire'</a:t>
            </a:r>
          </a:p>
          <a:p>
            <a:r>
              <a:rPr lang="fr-FR" dirty="0"/>
              <a:t>ORDER  BY nom;</a:t>
            </a:r>
          </a:p>
        </p:txBody>
      </p:sp>
    </p:spTree>
    <p:extLst>
      <p:ext uri="{BB962C8B-B14F-4D97-AF65-F5344CB8AC3E}">
        <p14:creationId xmlns:p14="http://schemas.microsoft.com/office/powerpoint/2010/main" val="111401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A0396-C8E4-464B-AC9F-36A38B5D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 des séances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6D191-D530-412F-9EA6-97195792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h de restitution</a:t>
            </a:r>
          </a:p>
          <a:p>
            <a:endParaRPr lang="fr-FR" dirty="0"/>
          </a:p>
          <a:p>
            <a:r>
              <a:rPr lang="fr-FR" dirty="0"/>
              <a:t>3 h de cours tutoré </a:t>
            </a:r>
          </a:p>
          <a:p>
            <a:endParaRPr lang="fr-FR" dirty="0"/>
          </a:p>
          <a:p>
            <a:r>
              <a:rPr lang="fr-FR" dirty="0"/>
              <a:t>3 h de TP </a:t>
            </a:r>
          </a:p>
        </p:txBody>
      </p:sp>
    </p:spTree>
    <p:extLst>
      <p:ext uri="{BB962C8B-B14F-4D97-AF65-F5344CB8AC3E}">
        <p14:creationId xmlns:p14="http://schemas.microsoft.com/office/powerpoint/2010/main" val="1901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F76CF9E1-AA4E-49E3-A9BF-7FC3598E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DF7DB-CC16-4C12-9C5A-3E9A368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Sources de données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01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1DCF7-8FBB-4BA9-BF48-8F98027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91B8-E90E-4961-90E0-D170C6B5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1A0C7-5266-495A-92BF-2A3CAAF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09588"/>
            <a:ext cx="8096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71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086600" cy="15407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SOURCES DE DONNEES</a:t>
            </a:r>
          </a:p>
        </p:txBody>
      </p:sp>
      <p:sp>
        <p:nvSpPr>
          <p:cNvPr id="111618" name="Espace réservé du texte 2"/>
          <p:cNvSpPr>
            <a:spLocks noGrp="1"/>
          </p:cNvSpPr>
          <p:nvPr>
            <p:ph type="body" idx="1"/>
          </p:nvPr>
        </p:nvSpPr>
        <p:spPr>
          <a:xfrm>
            <a:off x="1847528" y="2708920"/>
            <a:ext cx="8496944" cy="3456930"/>
          </a:xfrm>
        </p:spPr>
        <p:txBody>
          <a:bodyPr numCol="2">
            <a:normAutofit/>
          </a:bodyPr>
          <a:lstStyle/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Recensement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Sources administratives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registres de maladie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Enquêtes et sondages</a:t>
            </a:r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endParaRPr lang="fr-FR" altLang="fr-FR" dirty="0"/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maladies à déclaration obligatoire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Les systèmes sentinelles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/>
              <a:t>Le PMSI</a:t>
            </a:r>
          </a:p>
          <a:p>
            <a:pPr marL="530225" indent="-457200">
              <a:buFont typeface="Wingdings 2" pitchFamily="18" charset="2"/>
              <a:buAutoNum type="arabicPeriod"/>
            </a:pPr>
            <a:r>
              <a:rPr lang="fr-FR" altLang="fr-FR" dirty="0" err="1"/>
              <a:t>Sniiram</a:t>
            </a:r>
            <a:r>
              <a:rPr lang="fr-FR" altLang="fr-FR" dirty="0"/>
              <a:t> (assurance maladie)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20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2642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altLang="fr-FR" dirty="0"/>
          </a:p>
          <a:p>
            <a:r>
              <a:rPr lang="fr-FR" dirty="0"/>
              <a:t>Le recensement de la population en France permet d'établir le </a:t>
            </a:r>
            <a:r>
              <a:rPr lang="fr-FR" b="1" dirty="0">
                <a:solidFill>
                  <a:srgbClr val="D16349"/>
                </a:solidFill>
              </a:rPr>
              <a:t>nombre d'habitant légal de chaque commune française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altLang="fr-FR" dirty="0"/>
              <a:t>Réalisé par l’</a:t>
            </a:r>
            <a:r>
              <a:rPr lang="fr-FR" altLang="fr-FR" b="1" dirty="0"/>
              <a:t>Insee</a:t>
            </a:r>
          </a:p>
          <a:p>
            <a:pPr lvl="1"/>
            <a:r>
              <a:rPr lang="fr-FR" altLang="fr-FR" dirty="0"/>
              <a:t>Agents recenseurs</a:t>
            </a:r>
          </a:p>
          <a:p>
            <a:pPr marL="0" indent="0">
              <a:buNone/>
            </a:pPr>
            <a:endParaRPr lang="fr-FR" altLang="fr-FR" dirty="0"/>
          </a:p>
        </p:txBody>
      </p:sp>
      <p:pic>
        <p:nvPicPr>
          <p:cNvPr id="4" name="Espace réservé du contenu 3" descr="Capture d’écran 2015-10-22 à 23.47.2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4" b="-31464"/>
          <a:stretch>
            <a:fillRect/>
          </a:stretch>
        </p:blipFill>
        <p:spPr>
          <a:xfrm>
            <a:off x="5915472" y="980728"/>
            <a:ext cx="4752528" cy="55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20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54868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fr-FR" dirty="0"/>
              <a:t>1. Le recensement</a:t>
            </a:r>
          </a:p>
        </p:txBody>
      </p:sp>
      <p:sp>
        <p:nvSpPr>
          <p:cNvPr id="113666" name="Espace réservé du contenu 2"/>
          <p:cNvSpPr>
            <a:spLocks noGrp="1"/>
          </p:cNvSpPr>
          <p:nvPr>
            <p:ph sz="half" idx="1"/>
          </p:nvPr>
        </p:nvSpPr>
        <p:spPr>
          <a:xfrm>
            <a:off x="1703512" y="2249425"/>
            <a:ext cx="4038600" cy="4525963"/>
          </a:xfrm>
        </p:spPr>
        <p:txBody>
          <a:bodyPr>
            <a:normAutofit/>
          </a:bodyPr>
          <a:lstStyle/>
          <a:p>
            <a:r>
              <a:rPr lang="fr-FR" altLang="fr-FR" b="1" dirty="0"/>
              <a:t>Selon la taille des communes:</a:t>
            </a:r>
          </a:p>
          <a:p>
            <a:pPr lvl="1"/>
            <a:r>
              <a:rPr lang="fr-FR" altLang="fr-FR" b="1" dirty="0"/>
              <a:t>&lt; 10000 habitants: </a:t>
            </a:r>
            <a:r>
              <a:rPr lang="fr-FR" altLang="fr-FR" dirty="0"/>
              <a:t>recensement exhaustif tous les 5 ans</a:t>
            </a:r>
          </a:p>
          <a:p>
            <a:pPr lvl="1"/>
            <a:endParaRPr lang="fr-FR" altLang="fr-FR" dirty="0"/>
          </a:p>
          <a:p>
            <a:pPr lvl="1"/>
            <a:r>
              <a:rPr lang="fr-FR" altLang="fr-FR" b="1" dirty="0"/>
              <a:t>&gt; 10000 habitants: </a:t>
            </a:r>
            <a:r>
              <a:rPr lang="fr-FR" altLang="fr-FR" dirty="0"/>
              <a:t>collecte annuelle sur 8% de la population de la commune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6" name="Espace réservé du contenu 5" descr="Capture d’écran 2015-10-22 à 23.53.2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41" b="-50641"/>
          <a:stretch>
            <a:fillRect/>
          </a:stretch>
        </p:blipFill>
        <p:spPr>
          <a:xfrm>
            <a:off x="6449890" y="361180"/>
            <a:ext cx="5031418" cy="583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54</a:t>
            </a:fld>
            <a:endParaRPr lang="fr-FR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2327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2. Sources administratives: certificat de décès</a:t>
            </a:r>
          </a:p>
        </p:txBody>
      </p:sp>
      <p:sp>
        <p:nvSpPr>
          <p:cNvPr id="116738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endParaRPr lang="fr-FR" altLang="fr-FR" dirty="0"/>
          </a:p>
          <a:p>
            <a:endParaRPr lang="fr-FR" altLang="fr-FR" dirty="0"/>
          </a:p>
          <a:p>
            <a:r>
              <a:rPr lang="fr-FR" altLang="fr-FR" dirty="0"/>
              <a:t>Constat par un médecin qui remplit le </a:t>
            </a:r>
            <a:r>
              <a:rPr lang="fr-FR" altLang="fr-FR" b="1" dirty="0"/>
              <a:t>certificat en 2 parties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0808"/>
            <a:ext cx="4339955" cy="458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0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05000" y="404664"/>
            <a:ext cx="8382000" cy="1069848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recensement des décès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905000" y="1628800"/>
            <a:ext cx="4041648" cy="4572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Partie supérieure nominative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3"/>
          </p:nvPr>
        </p:nvSpPr>
        <p:spPr>
          <a:xfrm>
            <a:off x="6168008" y="1412776"/>
            <a:ext cx="4248472" cy="84274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dirty="0"/>
              <a:t>Partie inférieure à caractère médical </a:t>
            </a:r>
            <a:r>
              <a:rPr lang="fr-FR"/>
              <a:t>et confidentiel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sz="3300" b="1" dirty="0"/>
              <a:t>Commune de décès</a:t>
            </a:r>
          </a:p>
          <a:p>
            <a:r>
              <a:rPr lang="fr-FR" sz="3300" b="1" dirty="0"/>
              <a:t>État civil du défunt</a:t>
            </a:r>
          </a:p>
          <a:p>
            <a:r>
              <a:rPr lang="fr-FR" sz="3300" b="1" dirty="0"/>
              <a:t>Date et heure de la mort</a:t>
            </a:r>
          </a:p>
          <a:p>
            <a:r>
              <a:rPr lang="fr-FR" sz="3300" dirty="0"/>
              <a:t>Différentes rubriques permettent à l'officier d'état civil d'autoriser ou de refuser certaines opérations funéraires</a:t>
            </a:r>
          </a:p>
          <a:p>
            <a:r>
              <a:rPr lang="fr-FR" sz="3300" dirty="0"/>
              <a:t>date, lieu, signature et cachet du médecin.</a:t>
            </a:r>
          </a:p>
          <a:p>
            <a:pPr marL="0" indent="0">
              <a:buNone/>
            </a:pPr>
            <a:endParaRPr lang="fr-FR" sz="3300" dirty="0"/>
          </a:p>
          <a:p>
            <a:r>
              <a:rPr lang="fr-FR" sz="3300" u="sng" dirty="0"/>
              <a:t>en triple exemplaire, destinée à :</a:t>
            </a:r>
          </a:p>
          <a:p>
            <a:pPr lvl="1"/>
            <a:r>
              <a:rPr lang="fr-FR" sz="2900" dirty="0"/>
              <a:t>la mairie de la chambre funéraire ;</a:t>
            </a:r>
          </a:p>
          <a:p>
            <a:pPr lvl="1"/>
            <a:r>
              <a:rPr lang="fr-FR" sz="2900" dirty="0"/>
              <a:t>la chambre funéraire ;</a:t>
            </a:r>
          </a:p>
          <a:p>
            <a:pPr lvl="1"/>
            <a:r>
              <a:rPr lang="fr-FR" sz="2900" b="1" dirty="0"/>
              <a:t>la mairie du lieu de décès.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sz="2900" dirty="0"/>
              <a:t>Commune du décès</a:t>
            </a:r>
          </a:p>
          <a:p>
            <a:r>
              <a:rPr lang="fr-FR" sz="2900" dirty="0"/>
              <a:t>Etat civil du défunt</a:t>
            </a:r>
          </a:p>
          <a:p>
            <a:r>
              <a:rPr lang="fr-FR" sz="2900" dirty="0"/>
              <a:t>Sexe</a:t>
            </a:r>
          </a:p>
          <a:p>
            <a:r>
              <a:rPr lang="fr-FR" sz="2900" dirty="0"/>
              <a:t>Date de décès</a:t>
            </a:r>
          </a:p>
          <a:p>
            <a:r>
              <a:rPr lang="fr-FR" sz="2900" b="1" dirty="0">
                <a:solidFill>
                  <a:schemeClr val="accent1"/>
                </a:solidFill>
              </a:rPr>
              <a:t>Cause du décès </a:t>
            </a:r>
            <a:r>
              <a:rPr lang="fr-FR" sz="2900" dirty="0"/>
              <a:t>et informations complémentaires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900" u="sng" dirty="0"/>
              <a:t>cachetée et transmise </a:t>
            </a:r>
            <a:r>
              <a:rPr lang="fr-FR" sz="2900" dirty="0"/>
              <a:t>par l'officier d'état civil:</a:t>
            </a:r>
          </a:p>
          <a:p>
            <a:pPr lvl="1"/>
            <a:r>
              <a:rPr lang="fr-FR" sz="2600" dirty="0"/>
              <a:t>au médecin de santé publique attaché à l'Agence régionale de santé.</a:t>
            </a:r>
          </a:p>
          <a:p>
            <a:pPr lvl="1"/>
            <a:r>
              <a:rPr lang="fr-FR" sz="2600" b="1" dirty="0"/>
              <a:t>Les données recueillies seront exploitées à des fins statistiques.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48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  <a:defRPr/>
            </a:pPr>
            <a:r>
              <a:rPr lang="fr-FR" dirty="0"/>
              <a:t>Sources administratives: les naissances</a:t>
            </a:r>
          </a:p>
        </p:txBody>
      </p:sp>
      <p:sp>
        <p:nvSpPr>
          <p:cNvPr id="1249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 dirty="0"/>
          </a:p>
          <a:p>
            <a:r>
              <a:rPr lang="fr-FR" altLang="fr-FR" dirty="0"/>
              <a:t>La déclaration des naissances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 lvl="1"/>
            <a:r>
              <a:rPr lang="fr-FR" altLang="fr-FR" dirty="0"/>
              <a:t>Obligatoire pour obtenir l’acte de naissance</a:t>
            </a:r>
          </a:p>
          <a:p>
            <a:pPr lvl="1"/>
            <a:r>
              <a:rPr lang="fr-FR" altLang="fr-FR" dirty="0"/>
              <a:t>Faite dans les 3 jours ouvrables après la naissance, dans la mairie de naissance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96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Certificats de santé des naissances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8</a:t>
            </a:r>
            <a:r>
              <a:rPr lang="fr-FR" baseline="30000" dirty="0"/>
              <a:t>e</a:t>
            </a:r>
            <a:r>
              <a:rPr lang="fr-FR" dirty="0"/>
              <a:t> jour, 9</a:t>
            </a:r>
            <a:r>
              <a:rPr lang="fr-FR" baseline="30000" dirty="0"/>
              <a:t>e</a:t>
            </a:r>
            <a:r>
              <a:rPr lang="fr-FR" dirty="0"/>
              <a:t> mois et 24</a:t>
            </a:r>
            <a:r>
              <a:rPr lang="fr-FR" baseline="30000" dirty="0"/>
              <a:t>e</a:t>
            </a:r>
            <a:r>
              <a:rPr lang="fr-FR" dirty="0"/>
              <a:t> mois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Deux parties:</a:t>
            </a:r>
          </a:p>
          <a:p>
            <a:pPr marL="1059180" lvl="1" indent="-457200">
              <a:defRPr/>
            </a:pPr>
            <a:r>
              <a:rPr lang="fr-FR" dirty="0"/>
              <a:t>Administrative</a:t>
            </a:r>
          </a:p>
          <a:p>
            <a:pPr marL="1059180" lvl="1" indent="-457200">
              <a:defRPr/>
            </a:pPr>
            <a:r>
              <a:rPr lang="fr-FR" dirty="0"/>
              <a:t>Médicale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Double objectif:</a:t>
            </a:r>
          </a:p>
          <a:p>
            <a:pPr lvl="1">
              <a:defRPr/>
            </a:pPr>
            <a:r>
              <a:rPr lang="fr-FR" dirty="0"/>
              <a:t>Suivi individuel</a:t>
            </a:r>
          </a:p>
          <a:p>
            <a:pPr lvl="1">
              <a:defRPr/>
            </a:pPr>
            <a:r>
              <a:rPr lang="fr-FR" dirty="0"/>
              <a:t>Surveillance sanitaire et sociale (poids, taille, couverture vaccinale…)</a:t>
            </a:r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  <a:p>
            <a:pPr>
              <a:buFont typeface="Wingdings 2" pitchFamily="18" charset="2"/>
              <a:buNone/>
              <a:defRPr/>
            </a:pP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039544"/>
            <a:ext cx="4038600" cy="294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fr-FR" dirty="0"/>
              <a:t>Les registres de maladie</a:t>
            </a:r>
          </a:p>
        </p:txBody>
      </p:sp>
      <p:sp>
        <p:nvSpPr>
          <p:cNvPr id="12902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altLang="fr-FR" dirty="0"/>
              <a:t>Sur un thème défini:</a:t>
            </a:r>
          </a:p>
          <a:p>
            <a:pPr lvl="2"/>
            <a:r>
              <a:rPr lang="fr-FR" altLang="fr-FR" dirty="0"/>
              <a:t>Cancers</a:t>
            </a:r>
          </a:p>
          <a:p>
            <a:pPr lvl="2"/>
            <a:r>
              <a:rPr lang="fr-FR" altLang="fr-FR" dirty="0"/>
              <a:t>Insuffisance rénale</a:t>
            </a:r>
          </a:p>
          <a:p>
            <a:pPr lvl="2"/>
            <a:r>
              <a:rPr lang="fr-FR" altLang="fr-FR" dirty="0"/>
              <a:t>Maladies cardiovasculaires…</a:t>
            </a:r>
          </a:p>
          <a:p>
            <a:r>
              <a:rPr lang="fr-FR" altLang="fr-FR" dirty="0"/>
              <a:t>Sur une zone géographique définie</a:t>
            </a:r>
          </a:p>
          <a:p>
            <a:r>
              <a:rPr lang="fr-FR" altLang="fr-FR" dirty="0"/>
              <a:t>Enregistrement permanent</a:t>
            </a:r>
          </a:p>
          <a:p>
            <a:r>
              <a:rPr lang="fr-FR" altLang="fr-FR" dirty="0"/>
              <a:t>Mesure l’incidence d’une maladie</a:t>
            </a:r>
          </a:p>
          <a:p>
            <a:r>
              <a:rPr lang="fr-FR" altLang="fr-FR" dirty="0"/>
              <a:t>Inclusion de plusieurs données (âge, sexe, profession…)</a:t>
            </a:r>
          </a:p>
          <a:p>
            <a:pPr>
              <a:buFont typeface="Wingdings 2" pitchFamily="18" charset="2"/>
              <a:buNone/>
            </a:pPr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7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DFFB-FA8A-4F11-B5A1-EA4D9A86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D706-C6EF-41FF-BA06-A69FC4DB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Logiciel R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Logiciel </a:t>
            </a:r>
            <a:r>
              <a:rPr lang="fr-FR" dirty="0" err="1"/>
              <a:t>Rstudio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https://cloud.r-project.org/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le </a:t>
            </a:r>
            <a:r>
              <a:rPr lang="fr-FR" dirty="0" err="1"/>
              <a:t>Github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https://github.com/DrFabach/sciDoCours</a:t>
            </a:r>
            <a:endParaRPr lang="fr-FR" dirty="0"/>
          </a:p>
          <a:p>
            <a:endParaRPr lang="fr-FR" dirty="0"/>
          </a:p>
          <a:p>
            <a:r>
              <a:rPr lang="fr-FR" dirty="0"/>
              <a:t>Python : Google </a:t>
            </a:r>
            <a:r>
              <a:rPr lang="fr-FR" dirty="0" err="1"/>
              <a:t>colab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185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5-10-23 à 00.2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587330"/>
            <a:ext cx="8880483" cy="5866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9776" y="1196752"/>
            <a:ext cx="4464496" cy="5760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871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2068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fr-FR" dirty="0"/>
              <a:t>Enquêtes et sondages</a:t>
            </a:r>
          </a:p>
        </p:txBody>
      </p:sp>
      <p:sp>
        <p:nvSpPr>
          <p:cNvPr id="131074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dirty="0"/>
              <a:t>Thématiques variées</a:t>
            </a:r>
          </a:p>
          <a:p>
            <a:r>
              <a:rPr lang="fr-FR" altLang="fr-FR" dirty="0"/>
              <a:t>Enquêtes auprès d’un échantillon de population</a:t>
            </a:r>
          </a:p>
          <a:p>
            <a:r>
              <a:rPr lang="fr-FR" altLang="fr-FR" dirty="0"/>
              <a:t>Questionnaire à questions fermées </a:t>
            </a:r>
          </a:p>
          <a:p>
            <a:r>
              <a:rPr lang="fr-FR" altLang="fr-FR" dirty="0"/>
              <a:t>Par téléphone, mail, à domicile, web…</a:t>
            </a:r>
          </a:p>
          <a:p>
            <a:endParaRPr lang="fr-FR" altLang="fr-FR" dirty="0"/>
          </a:p>
        </p:txBody>
      </p:sp>
      <p:pic>
        <p:nvPicPr>
          <p:cNvPr id="4" name="Espace réservé du contenu 3" descr="Capture d’écran 2015-10-23 à 00.27.27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0" b="-19700"/>
          <a:stretch>
            <a:fillRect/>
          </a:stretch>
        </p:blipFill>
        <p:spPr>
          <a:xfrm>
            <a:off x="5519936" y="980728"/>
            <a:ext cx="4968552" cy="575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61</a:t>
            </a:fld>
            <a:endParaRPr lang="fr-FR"/>
          </a:p>
        </p:txBody>
      </p:sp>
      <p:pic>
        <p:nvPicPr>
          <p:cNvPr id="5" name="Image 4" descr="ins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5805264"/>
            <a:ext cx="4013200" cy="812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519936" y="3501008"/>
            <a:ext cx="1008112" cy="23762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84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fr-FR" sz="2800" dirty="0"/>
              <a:t>Les maladies à déclarations obligatoires (MDO)</a:t>
            </a:r>
          </a:p>
        </p:txBody>
      </p:sp>
      <p:sp>
        <p:nvSpPr>
          <p:cNvPr id="132098" name="Espace réservé du contenu 2"/>
          <p:cNvSpPr>
            <a:spLocks noGrp="1"/>
          </p:cNvSpPr>
          <p:nvPr>
            <p:ph sz="half" idx="1"/>
          </p:nvPr>
        </p:nvSpPr>
        <p:spPr>
          <a:xfrm>
            <a:off x="1825752" y="1371600"/>
            <a:ext cx="4038600" cy="4937720"/>
          </a:xfrm>
        </p:spPr>
        <p:txBody>
          <a:bodyPr>
            <a:normAutofit lnSpcReduction="10000"/>
          </a:bodyPr>
          <a:lstStyle/>
          <a:p>
            <a:endParaRPr lang="fr-FR" altLang="fr-FR" dirty="0"/>
          </a:p>
          <a:p>
            <a:r>
              <a:rPr lang="fr-FR" altLang="fr-FR" b="1" dirty="0">
                <a:solidFill>
                  <a:srgbClr val="D16349"/>
                </a:solidFill>
              </a:rPr>
              <a:t>33 maladies </a:t>
            </a:r>
            <a:r>
              <a:rPr lang="fr-FR" altLang="fr-FR" dirty="0"/>
              <a:t>dont la survenue doit être signalée aux autorités sanitaires:</a:t>
            </a:r>
          </a:p>
          <a:p>
            <a:pPr lvl="1"/>
            <a:r>
              <a:rPr lang="fr-FR" altLang="fr-FR" dirty="0"/>
              <a:t>Requiert une </a:t>
            </a:r>
            <a:r>
              <a:rPr lang="fr-FR" altLang="fr-FR" b="1" dirty="0"/>
              <a:t>intervention urgente</a:t>
            </a:r>
          </a:p>
          <a:p>
            <a:pPr lvl="1"/>
            <a:r>
              <a:rPr lang="fr-FR" altLang="fr-FR" b="1" dirty="0"/>
              <a:t>Surveillance épidémiologique </a:t>
            </a:r>
            <a:r>
              <a:rPr lang="fr-FR" altLang="fr-FR" dirty="0"/>
              <a:t>nécessaire à la conduite et à l’évaluation de la politique de santé publique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</p:nvPr>
        </p:nvGraphicFramePr>
        <p:xfrm>
          <a:off x="6324600" y="1798133"/>
          <a:ext cx="3947864" cy="442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95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32656"/>
            <a:ext cx="8229600" cy="106984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altLang="fr-FR" sz="3800" dirty="0"/>
              <a:t>Liste des 33 maladies à DO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63</a:t>
            </a:fld>
            <a:endParaRPr lang="fr-FR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774825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Botulisme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Brucellose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Charbon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Chikungunya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Choléra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Dengue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Diphtérie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Fièvres hémorragiques africaines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jaune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Fièvre typhoïde et fièvres paratyphoïdes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Hépatite aiguë A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aiguë symptomatique par le virus de l'hépatite B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par le VIH quel qu'en soit le stade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Infection invasive à méningocoque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Légionellose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Listériose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Mésothéliomes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Orthopoxviroses</a:t>
            </a: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 dont la variole</a:t>
            </a:r>
          </a:p>
          <a:p>
            <a:pPr marL="342900" indent="-342900">
              <a:lnSpc>
                <a:spcPct val="80000"/>
              </a:lnSpc>
              <a:spcBef>
                <a:spcPts val="438"/>
              </a:spcBef>
              <a:buClr>
                <a:schemeClr val="tx1"/>
              </a:buClr>
              <a:buSzPct val="64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240463" y="1340768"/>
            <a:ext cx="41338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/>
          <a:lstStyle/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autochtone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Paludisme d'importation dans les départements d'outre-mer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Peste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Poliomyélite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Rage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Rougeole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Saturnisme de l'enfant mineur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Schistosomiase (bilharziose) urogénitale autochtone,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Suspicion de maladie de Creutzfeldt-Jakob et autres Encéphalopathies subaiguës spongiformes transmissibles humaines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Tétanos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Toxi-infection alimentaire collective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Tuberculose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Tularémie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Typhus exanthématique</a:t>
            </a: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57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altLang="fr-F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Zika</a:t>
            </a:r>
            <a:endParaRPr lang="fr-FR" alt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388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altLang="fr-FR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805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fr-FR" dirty="0"/>
              <a:t>Les systèmes sentinelles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Collecte continue d’informations sur des indicateurs de santé chez un </a:t>
            </a:r>
            <a:r>
              <a:rPr lang="fr-FR" b="1" dirty="0">
                <a:solidFill>
                  <a:srgbClr val="D16349"/>
                </a:solidFill>
              </a:rPr>
              <a:t>échantillon de « médecins sentinelles »</a:t>
            </a:r>
          </a:p>
          <a:p>
            <a:pPr marL="136525" indent="0">
              <a:buNone/>
              <a:defRPr/>
            </a:pP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0849"/>
            <a:ext cx="4411216" cy="352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21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92696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  <a:defRPr/>
            </a:pPr>
            <a:r>
              <a:rPr lang="fr-FR" sz="2400" dirty="0"/>
              <a:t>Le programme de médicalisation des systèmes d’information (PMSI)</a:t>
            </a:r>
          </a:p>
        </p:txBody>
      </p:sp>
      <p:sp>
        <p:nvSpPr>
          <p:cNvPr id="155650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altLang="fr-FR" dirty="0"/>
          </a:p>
          <a:p>
            <a:r>
              <a:rPr lang="fr-FR" altLang="fr-FR" dirty="0"/>
              <a:t>Dispositif permettant la rémunération des hôpitaux en mesurant l’activité de ceux-ci (tarification à l’activité)</a:t>
            </a:r>
          </a:p>
          <a:p>
            <a:r>
              <a:rPr lang="fr-FR" altLang="fr-FR" dirty="0"/>
              <a:t>Utilise un système de codage des soins réalisés et des pathologies des patients</a:t>
            </a:r>
          </a:p>
          <a:p>
            <a:r>
              <a:rPr lang="fr-FR" altLang="fr-FR" dirty="0">
                <a:solidFill>
                  <a:srgbClr val="D16349"/>
                </a:solidFill>
              </a:rPr>
              <a:t>source de données intra-hospitalières importante</a:t>
            </a:r>
          </a:p>
          <a:p>
            <a:endParaRPr lang="fr-FR" alt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FR" sz="2400" dirty="0"/>
              <a:t>Système national d’information inter-régime de l’Assurance maladie (SNIIRAM)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60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634008"/>
            <a:ext cx="8229600" cy="1066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fr-FR" sz="2400"/>
              <a:t>La base de données publique des médicaments 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sur les patients:</a:t>
            </a:r>
          </a:p>
          <a:p>
            <a:pPr lvl="1"/>
            <a:r>
              <a:rPr lang="fr-FR" dirty="0"/>
              <a:t>âge, sexe, </a:t>
            </a:r>
            <a:r>
              <a:rPr lang="fr-FR" b="1" dirty="0"/>
              <a:t>bénéfice de la couverture maladie universelle complémentaire CMU-C</a:t>
            </a:r>
            <a:r>
              <a:rPr lang="fr-FR" dirty="0"/>
              <a:t>, commune et département de résidence, </a:t>
            </a:r>
            <a:r>
              <a:rPr lang="fr-FR" b="1" dirty="0"/>
              <a:t>diagnostic d’affection de longue durée (ALD) </a:t>
            </a:r>
            <a:r>
              <a:rPr lang="fr-FR" dirty="0"/>
              <a:t>et date de décès</a:t>
            </a:r>
          </a:p>
          <a:p>
            <a:r>
              <a:rPr lang="fr-FR" dirty="0"/>
              <a:t>Données sur les prestations remboursées dans le cadre des soins réalisés en médecine de ville:</a:t>
            </a:r>
          </a:p>
          <a:p>
            <a:pPr lvl="1"/>
            <a:r>
              <a:rPr lang="fr-FR" dirty="0"/>
              <a:t>codage détaillé (médicaments, actes techniques des médecins, dispositifs médicaux, prélèvements biologiques)</a:t>
            </a:r>
          </a:p>
          <a:p>
            <a:r>
              <a:rPr lang="fr-FR" dirty="0"/>
              <a:t>Données sur la consommation de soins en ES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AB30-826A-43BC-8F34-8D467EB2B2F2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49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9C6F8BC5-2414-4614-BA1E-2C67150E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4063E-704D-4B14-A1BF-CC8B2882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Processus en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40386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E270-91D6-43E1-A042-FF47B5E1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le problème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BFE44-933F-4362-816E-CB64A3AE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unique</a:t>
            </a:r>
          </a:p>
          <a:p>
            <a:endParaRPr lang="fr-FR" dirty="0"/>
          </a:p>
          <a:p>
            <a:r>
              <a:rPr lang="fr-FR" dirty="0"/>
              <a:t>Précis</a:t>
            </a:r>
          </a:p>
          <a:p>
            <a:endParaRPr lang="fr-FR" dirty="0"/>
          </a:p>
          <a:p>
            <a:r>
              <a:rPr lang="fr-FR" dirty="0"/>
              <a:t>Réalisable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7F6C68-ADA6-5251-F455-9B73B09A52BE}"/>
              </a:ext>
            </a:extLst>
          </p:cNvPr>
          <p:cNvSpPr txBox="1"/>
          <p:nvPr/>
        </p:nvSpPr>
        <p:spPr>
          <a:xfrm>
            <a:off x="5124892" y="3591449"/>
            <a:ext cx="5951540" cy="1039356"/>
          </a:xfrm>
          <a:prstGeom prst="leftArrow">
            <a:avLst>
              <a:gd name="adj1" fmla="val 50000"/>
              <a:gd name="adj2" fmla="val 1499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Rédaction de protocoles</a:t>
            </a:r>
          </a:p>
        </p:txBody>
      </p:sp>
    </p:spTree>
    <p:extLst>
      <p:ext uri="{BB962C8B-B14F-4D97-AF65-F5344CB8AC3E}">
        <p14:creationId xmlns:p14="http://schemas.microsoft.com/office/powerpoint/2010/main" val="110219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1D2488-FCDA-AA9C-CEF3-24C629D5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  <a:ea typeface="+mj-ea"/>
              </a:rPr>
              <a:t>Domaine de la science des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E23741-E540-8DB4-E400-AFD7CDAB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54" y="625684"/>
            <a:ext cx="571243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5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6C3D-5DF1-4C88-9DF5-681FF6AD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840B9-FAD5-4FBA-A787-E5864B89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Données existantes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Nouvelles données : Enquêtes, études cliniques 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00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605E6-AD77-4067-B33B-AA04FA0C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S’assurer de la bonne qualité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0E65A-B4C1-41E0-A335-E8F01C09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786255-62DF-40ED-BB02-697CA4F6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7" y="3016089"/>
            <a:ext cx="8854290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58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8A5F3-7EFA-4EC4-81EA-23EFCF4C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C9650-A644-4BC3-BE72-050E08D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1" dirty="0">
                <a:solidFill>
                  <a:srgbClr val="292929"/>
                </a:solidFill>
                <a:effectLst/>
              </a:rPr>
              <a:t>John Tukey, developer of Exploratory Data Analysis,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</a:rPr>
              <a:t>“It is important to understand what you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CAN DO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before you learn to measure how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WELL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you seem to have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DONE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it.”</a:t>
            </a:r>
            <a:endParaRPr lang="en-US" b="0" i="1" dirty="0">
              <a:solidFill>
                <a:srgbClr val="292929"/>
              </a:solidFill>
              <a:effectLst/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endParaRPr lang="en-US" i="1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Visualisation</a:t>
            </a:r>
            <a:r>
              <a:rPr lang="en-US" dirty="0">
                <a:solidFill>
                  <a:srgbClr val="292929"/>
                </a:solidFill>
              </a:rPr>
              <a:t> </a:t>
            </a:r>
          </a:p>
          <a:p>
            <a:r>
              <a:rPr lang="en-US" dirty="0">
                <a:solidFill>
                  <a:srgbClr val="292929"/>
                </a:solidFill>
              </a:rPr>
              <a:t>Description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411-6440-43DE-AE7D-93C00A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FBBA8-FCF4-4EC1-9B2C-A5579DCB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  <a:p>
            <a:endParaRPr lang="fr-FR" dirty="0"/>
          </a:p>
          <a:p>
            <a:r>
              <a:rPr lang="fr-FR" dirty="0"/>
              <a:t>Apprentissage machine</a:t>
            </a:r>
          </a:p>
          <a:p>
            <a:endParaRPr lang="fr-FR" dirty="0"/>
          </a:p>
          <a:p>
            <a:r>
              <a:rPr lang="fr-FR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016043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5A7C-674C-4BC2-9281-6333D63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Communiquer les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7B3E-985D-49A2-A228-5737C1BB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Publications</a:t>
            </a:r>
          </a:p>
          <a:p>
            <a:endParaRPr lang="fr-FR" dirty="0"/>
          </a:p>
          <a:p>
            <a:r>
              <a:rPr lang="fr-FR" dirty="0"/>
              <a:t>Congrès </a:t>
            </a:r>
          </a:p>
          <a:p>
            <a:endParaRPr lang="fr-FR" dirty="0"/>
          </a:p>
          <a:p>
            <a:r>
              <a:rPr lang="fr-FR" dirty="0"/>
              <a:t>Partage </a:t>
            </a:r>
            <a:r>
              <a:rPr lang="fr-FR"/>
              <a:t>des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455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lèche vers la droite">
            <a:extLst>
              <a:ext uri="{FF2B5EF4-FFF2-40B4-BE49-F238E27FC236}">
                <a16:creationId xmlns:a16="http://schemas.microsoft.com/office/drawing/2014/main" id="{88FF195F-23A4-47BD-8D9B-0C86CBE9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181A65-60B9-448E-AFBB-304806E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1" y="517504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 !</a:t>
            </a:r>
          </a:p>
        </p:txBody>
      </p:sp>
    </p:spTree>
    <p:extLst>
      <p:ext uri="{BB962C8B-B14F-4D97-AF65-F5344CB8AC3E}">
        <p14:creationId xmlns:p14="http://schemas.microsoft.com/office/powerpoint/2010/main" val="405935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7B6F-8A45-46FE-809E-F81B894B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0692-DE87-45E6-9A20-4AC47DC4F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66150"/>
                  </p:ext>
                </p:extLst>
              </p:nvPr>
            </p:nvGraphicFramePr>
            <p:xfrm>
              <a:off x="1393372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3" cId="2168236250">
                    <pslz:zmPr id="{94832738-6877-475B-96BD-02A100566DD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0F9CB2-AF34-4490-A5B6-94346FE08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372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683755"/>
                  </p:ext>
                </p:extLst>
              </p:nvPr>
            </p:nvGraphicFramePr>
            <p:xfrm>
              <a:off x="5028237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4" cId="1638797199">
                    <pslz:zmPr id="{41EDDAA0-5D68-4A83-9132-AE080E7A74C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EF0EA9-5FCF-408C-8A2D-5B02799F6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37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76259"/>
                  </p:ext>
                </p:extLst>
              </p:nvPr>
            </p:nvGraphicFramePr>
            <p:xfrm>
              <a:off x="5028237" y="2222840"/>
              <a:ext cx="3048000" cy="1714500"/>
            </p:xfrm>
            <a:graphic>
              <a:graphicData uri="http://schemas.microsoft.com/office/powerpoint/2016/slidezoom">
                <pslz:sldZm>
                  <pslz:sldZmObj sldId="365" cId="2584295016">
                    <pslz:zmPr id="{EF4D8889-A735-49BC-A7A2-8A414E14232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123A829-270D-402A-8CDF-F277CAD39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8237" y="22228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41644"/>
                  </p:ext>
                </p:extLst>
              </p:nvPr>
            </p:nvGraphicFramePr>
            <p:xfrm>
              <a:off x="1393372" y="4457700"/>
              <a:ext cx="3048000" cy="1714500"/>
            </p:xfrm>
            <a:graphic>
              <a:graphicData uri="http://schemas.microsoft.com/office/powerpoint/2016/slidezoom">
                <pslz:sldZm>
                  <pslz:sldZmObj sldId="366" cId="3188605193">
                    <pslz:zmPr id="{AF0ECB1F-9BAD-44B0-8813-EE0B459E77B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0CE1ED-E728-47D4-90FE-D1B0466C3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372" y="4457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46527"/>
                  </p:ext>
                </p:extLst>
              </p:nvPr>
            </p:nvGraphicFramePr>
            <p:xfrm>
              <a:off x="8663102" y="3309241"/>
              <a:ext cx="3048000" cy="1714500"/>
            </p:xfrm>
            <a:graphic>
              <a:graphicData uri="http://schemas.microsoft.com/office/powerpoint/2016/slidezoom">
                <pslz:sldZm>
                  <pslz:sldZmObj sldId="367" cId="1515601994">
                    <pslz:zmPr id="{0F7835B0-481A-4286-B3B4-79C1B9E552E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97108B-2EE5-4480-8CD3-21440F6B8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3102" y="33092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onehenge">
            <a:extLst>
              <a:ext uri="{FF2B5EF4-FFF2-40B4-BE49-F238E27FC236}">
                <a16:creationId xmlns:a16="http://schemas.microsoft.com/office/drawing/2014/main" id="{4DF003CA-E45A-47C7-AC89-F8DAADCC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78C184-A38D-475D-9B50-058C0E89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Historique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719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AB8A9DD26674D9E194F155E65A7AA" ma:contentTypeVersion="4" ma:contentTypeDescription="Crée un document." ma:contentTypeScope="" ma:versionID="76c77233e17be6a8c42260dbeb134127">
  <xsd:schema xmlns:xsd="http://www.w3.org/2001/XMLSchema" xmlns:xs="http://www.w3.org/2001/XMLSchema" xmlns:p="http://schemas.microsoft.com/office/2006/metadata/properties" xmlns:ns3="e1f1a529-2215-4aab-bb27-b3a69f90f778" targetNamespace="http://schemas.microsoft.com/office/2006/metadata/properties" ma:root="true" ma:fieldsID="eb12cd8abb248e97edf637bc2a072625" ns3:_="">
    <xsd:import namespace="e1f1a529-2215-4aab-bb27-b3a69f90f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1a529-2215-4aab-bb27-b3a69f90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A2C99-9151-4703-8866-3766070F5829}">
  <ds:schemaRefs>
    <ds:schemaRef ds:uri="e1f1a529-2215-4aab-bb27-b3a69f90f7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8CD4E9-13F5-4D87-B730-BC80247B3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E07D1-A27F-426B-A454-22E2D8E0E2CE}">
  <ds:schemaRefs>
    <ds:schemaRef ds:uri="http://www.w3.org/XML/1998/namespace"/>
    <ds:schemaRef ds:uri="http://schemas.microsoft.com/office/infopath/2007/PartnerControls"/>
    <ds:schemaRef ds:uri="e1f1a529-2215-4aab-bb27-b3a69f90f778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2713</Words>
  <Application>Microsoft Office PowerPoint</Application>
  <PresentationFormat>Grand écran</PresentationFormat>
  <Paragraphs>522</Paragraphs>
  <Slides>75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3" baseType="lpstr">
      <vt:lpstr>Arial</vt:lpstr>
      <vt:lpstr>Calibri</vt:lpstr>
      <vt:lpstr>Georgia</vt:lpstr>
      <vt:lpstr>Neue Haas Grotesk Text Pro</vt:lpstr>
      <vt:lpstr>Verdana</vt:lpstr>
      <vt:lpstr>Wingdings</vt:lpstr>
      <vt:lpstr>Wingdings 2</vt:lpstr>
      <vt:lpstr>AccentBoxVTI</vt:lpstr>
      <vt:lpstr>Science des données de santé </vt:lpstr>
      <vt:lpstr>Présentation de l’UE</vt:lpstr>
      <vt:lpstr>Présentation</vt:lpstr>
      <vt:lpstr>Planning S1</vt:lpstr>
      <vt:lpstr>Déroulement des séances </vt:lpstr>
      <vt:lpstr>Outils nécessaires</vt:lpstr>
      <vt:lpstr>Domaine de la science des données</vt:lpstr>
      <vt:lpstr>Plan</vt:lpstr>
      <vt:lpstr>Historique</vt:lpstr>
      <vt:lpstr>Historique : Les débuts de la statistique</vt:lpstr>
      <vt:lpstr>Historique : Les débuts de la statistique</vt:lpstr>
      <vt:lpstr>Historique : Les débuts de la statistique</vt:lpstr>
      <vt:lpstr>Historique : XXème Siècle</vt:lpstr>
      <vt:lpstr>Présentation PowerPoint</vt:lpstr>
      <vt:lpstr>Historique : Les deux statistiques</vt:lpstr>
      <vt:lpstr>Présentation PowerPoint</vt:lpstr>
      <vt:lpstr>Historique : Les deux statistiques</vt:lpstr>
      <vt:lpstr>Historique : Les courants de pensée</vt:lpstr>
      <vt:lpstr>Historique : XXème Siècle</vt:lpstr>
      <vt:lpstr>Définitions</vt:lpstr>
      <vt:lpstr>Statistique, IA, Science des données ?</vt:lpstr>
      <vt:lpstr>Présentation PowerPoint</vt:lpstr>
      <vt:lpstr>Statistique, IA, Science des données ?</vt:lpstr>
      <vt:lpstr>Statistique, IA, Science des données ?</vt:lpstr>
      <vt:lpstr>Présentation PowerPoint</vt:lpstr>
      <vt:lpstr>Présentation PowerPoint</vt:lpstr>
      <vt:lpstr>Science des données en santé</vt:lpstr>
      <vt:lpstr>Données Massives </vt:lpstr>
      <vt:lpstr>Données de santé</vt:lpstr>
      <vt:lpstr>Données</vt:lpstr>
      <vt:lpstr>Données de santé</vt:lpstr>
      <vt:lpstr>Protection des données</vt:lpstr>
      <vt:lpstr>Données de santé</vt:lpstr>
      <vt:lpstr>BASES DE DONNEES</vt:lpstr>
      <vt:lpstr>Qu’est ce qu’une base de données (database)?</vt:lpstr>
      <vt:lpstr>Qu’est ce qu’une base de données?</vt:lpstr>
      <vt:lpstr>Pièce centrale d’un système qui régit:</vt:lpstr>
      <vt:lpstr>A quoi sert une base de données?</vt:lpstr>
      <vt:lpstr>Les Big data</vt:lpstr>
      <vt:lpstr>Type de bases de données en santé publique</vt:lpstr>
      <vt:lpstr>Base de données documentaires</vt:lpstr>
      <vt:lpstr>Base de données d’indicateurs</vt:lpstr>
      <vt:lpstr>Bases de données d’indicateurs</vt:lpstr>
      <vt:lpstr>Types de bases de données</vt:lpstr>
      <vt:lpstr>Types de bases de données</vt:lpstr>
      <vt:lpstr>Types de bases de données</vt:lpstr>
      <vt:lpstr>Types de bases de données</vt:lpstr>
      <vt:lpstr>Comment interroger une base de données?</vt:lpstr>
      <vt:lpstr>Comment interroger une base de données relationnel?</vt:lpstr>
      <vt:lpstr>Sources de données</vt:lpstr>
      <vt:lpstr>Présentation PowerPoint</vt:lpstr>
      <vt:lpstr>SOURCES DE DONNEES</vt:lpstr>
      <vt:lpstr>1. Le recensement</vt:lpstr>
      <vt:lpstr>1. Le recensement</vt:lpstr>
      <vt:lpstr>2. Sources administratives: certificat de décès</vt:lpstr>
      <vt:lpstr>Gestion du recensement des décès</vt:lpstr>
      <vt:lpstr>Sources administratives: les naissances</vt:lpstr>
      <vt:lpstr>Certificats de santé des naissances</vt:lpstr>
      <vt:lpstr>Les registres de maladie</vt:lpstr>
      <vt:lpstr>Présentation PowerPoint</vt:lpstr>
      <vt:lpstr>Enquêtes et sondages</vt:lpstr>
      <vt:lpstr>Les maladies à déclarations obligatoires (MDO)</vt:lpstr>
      <vt:lpstr>Liste des 33 maladies à DO</vt:lpstr>
      <vt:lpstr>Les systèmes sentinelles</vt:lpstr>
      <vt:lpstr>Le programme de médicalisation des systèmes d’information (PMSI)</vt:lpstr>
      <vt:lpstr>Système national d’information inter-régime de l’Assurance maladie (SNIIRAM)</vt:lpstr>
      <vt:lpstr>La base de données publique des médicaments </vt:lpstr>
      <vt:lpstr>Processus en science des données</vt:lpstr>
      <vt:lpstr>Définir le problème </vt:lpstr>
      <vt:lpstr>Collecter les données</vt:lpstr>
      <vt:lpstr>S’assurer de la bonne qualité des données</vt:lpstr>
      <vt:lpstr>Explorer les données</vt:lpstr>
      <vt:lpstr>Modéliser les données</vt:lpstr>
      <vt:lpstr>Communiquer les résultats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des données de santé Visualisation</dc:title>
  <dc:creator>FABACHER Thibaut</dc:creator>
  <cp:lastModifiedBy>FABACHER Thibaut</cp:lastModifiedBy>
  <cp:revision>32</cp:revision>
  <dcterms:created xsi:type="dcterms:W3CDTF">2021-04-01T13:48:46Z</dcterms:created>
  <dcterms:modified xsi:type="dcterms:W3CDTF">2022-09-01T15:09:58Z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0x0101002E5AB8A9DD26674D9E194F155E65A7AA</vt:lpwstr>
  </property>
</Properties>
</file>